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02" r:id="rId3"/>
    <p:sldId id="335" r:id="rId4"/>
    <p:sldId id="360" r:id="rId5"/>
    <p:sldId id="408" r:id="rId6"/>
    <p:sldId id="405" r:id="rId7"/>
    <p:sldId id="443" r:id="rId8"/>
    <p:sldId id="407" r:id="rId9"/>
    <p:sldId id="434" r:id="rId10"/>
    <p:sldId id="427" r:id="rId11"/>
    <p:sldId id="483" r:id="rId12"/>
    <p:sldId id="484" r:id="rId13"/>
    <p:sldId id="485" r:id="rId14"/>
    <p:sldId id="413" r:id="rId15"/>
    <p:sldId id="414" r:id="rId16"/>
    <p:sldId id="416" r:id="rId17"/>
    <p:sldId id="417" r:id="rId18"/>
    <p:sldId id="437" r:id="rId19"/>
    <p:sldId id="436" r:id="rId20"/>
    <p:sldId id="481" r:id="rId21"/>
    <p:sldId id="482" r:id="rId22"/>
    <p:sldId id="473" r:id="rId23"/>
    <p:sldId id="474" r:id="rId24"/>
    <p:sldId id="475" r:id="rId25"/>
    <p:sldId id="478" r:id="rId26"/>
    <p:sldId id="479" r:id="rId27"/>
    <p:sldId id="480" r:id="rId28"/>
    <p:sldId id="431" r:id="rId29"/>
    <p:sldId id="432" r:id="rId30"/>
    <p:sldId id="445" r:id="rId31"/>
    <p:sldId id="444" r:id="rId32"/>
    <p:sldId id="470" r:id="rId33"/>
    <p:sldId id="435" r:id="rId34"/>
  </p:sldIdLst>
  <p:sldSz cx="9144000" cy="6858000" type="screen4x3"/>
  <p:notesSz cx="6858000" cy="9144000"/>
  <p:custDataLst>
    <p:tags r:id="rId3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5ADE"/>
    <a:srgbClr val="002897"/>
    <a:srgbClr val="0071B0"/>
    <a:srgbClr val="007111"/>
    <a:srgbClr val="001E71"/>
    <a:srgbClr val="5BD8FF"/>
    <a:srgbClr val="0096EA"/>
    <a:srgbClr val="0033CC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50" autoAdjust="0"/>
    <p:restoredTop sz="94625" autoAdjust="0"/>
  </p:normalViewPr>
  <p:slideViewPr>
    <p:cSldViewPr snapToObjects="1" showGuides="1">
      <p:cViewPr>
        <p:scale>
          <a:sx n="70" d="100"/>
          <a:sy n="70" d="100"/>
        </p:scale>
        <p:origin x="-1272" y="-696"/>
      </p:cViewPr>
      <p:guideLst>
        <p:guide orient="horz" pos="142"/>
        <p:guide orient="horz" pos="232"/>
        <p:guide orient="horz" pos="1003"/>
        <p:guide orient="horz" pos="2409"/>
        <p:guide orient="horz" pos="2500"/>
        <p:guide orient="horz" pos="3884"/>
        <p:guide pos="136"/>
        <p:guide pos="839"/>
        <p:guide pos="930"/>
        <p:guide pos="2835"/>
        <p:guide pos="2925"/>
        <p:guide pos="4830"/>
        <p:guide pos="5624"/>
      </p:guideLst>
    </p:cSldViewPr>
  </p:slideViewPr>
  <p:outlineViewPr>
    <p:cViewPr>
      <p:scale>
        <a:sx n="33" d="100"/>
        <a:sy n="33" d="100"/>
      </p:scale>
      <p:origin x="36" y="15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>
        <p:scale>
          <a:sx n="100" d="100"/>
          <a:sy n="100" d="100"/>
        </p:scale>
        <p:origin x="-1548" y="-72"/>
      </p:cViewPr>
      <p:guideLst>
        <p:guide orient="horz" pos="2880"/>
        <p:guide orient="horz" pos="158"/>
        <p:guide orient="horz" pos="5602"/>
        <p:guide orient="horz" pos="317"/>
        <p:guide orient="horz" pos="3061"/>
        <p:guide orient="horz" pos="5488"/>
        <p:guide pos="2160"/>
        <p:guide pos="482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tags" Target="tags/tag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B4F8-66DA-4759-BBCF-21143B03512C}" type="datetimeFigureOut">
              <a:rPr lang="de-DE" smtClean="0"/>
              <a:pPr/>
              <a:t>12/2/13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F87EB-03CB-4160-AE11-2ACD444D585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27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765175" y="250824"/>
            <a:ext cx="3101981" cy="231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67156" y="250824"/>
            <a:ext cx="2586032" cy="231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01B32B9-094B-402B-98EB-989925ADEEAB}" type="datetimeFigureOut">
              <a:rPr lang="de-DE" smtClean="0"/>
              <a:pPr/>
              <a:t>12/2/13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65174" y="482544"/>
            <a:ext cx="5688013" cy="426601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65174" y="4864103"/>
            <a:ext cx="5688013" cy="383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765174" y="8685213"/>
            <a:ext cx="2663826" cy="207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429001" y="8685213"/>
            <a:ext cx="3024188" cy="207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20CE3404-78B9-4819-95A6-F9D07B45CDE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82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4027" y="8684926"/>
            <a:ext cx="2972421" cy="4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717" tIns="44858" rIns="89717" bIns="44858" anchor="b"/>
          <a:lstStyle/>
          <a:p>
            <a:pPr algn="r" defTabSz="895743"/>
            <a:fld id="{43DF72D8-FFD8-4008-82A1-27BD0207B27A}" type="slidenum">
              <a:rPr lang="en-US" sz="1200">
                <a:cs typeface="ＭＳ Ｐゴシック"/>
              </a:rPr>
              <a:pPr algn="r" defTabSz="895743"/>
              <a:t>24</a:t>
            </a:fld>
            <a:endParaRPr lang="en-US" sz="1200" dirty="0">
              <a:cs typeface="ＭＳ Ｐゴシック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5175" y="482600"/>
            <a:ext cx="5688013" cy="4265613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7"/>
            <a:ext cx="5028579" cy="4114488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28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30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36FAD3-8521-40CB-A511-09973A972CD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D50B3-8A4D-2741-AD18-CD07BAD9E342}" type="slidenum">
              <a:rPr lang="en-US"/>
              <a:pPr/>
              <a:t>13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dirty="0" smtClean="0">
                <a:latin typeface="Arial" charset="0"/>
                <a:ea typeface="ＭＳ Ｐゴシック" pitchFamily="124" charset="-128"/>
                <a:cs typeface="ＭＳ Ｐゴシック" charset="-128"/>
              </a:rPr>
              <a:t>Cellular is a good fit for certain applications and use cases  - for example AMI backhaul. It is less of a fit for mission-critical apps that need high reliability and high performance. Utilities have used cellular in their </a:t>
            </a:r>
            <a:r>
              <a:rPr lang="en-US" sz="1200" dirty="0" err="1" smtClean="0">
                <a:latin typeface="Arial" charset="0"/>
                <a:ea typeface="ＭＳ Ｐゴシック" pitchFamily="124" charset="-128"/>
                <a:cs typeface="ＭＳ Ｐゴシック" charset="-128"/>
              </a:rPr>
              <a:t>comms</a:t>
            </a:r>
            <a:r>
              <a:rPr lang="en-US" sz="1200" dirty="0" smtClean="0">
                <a:latin typeface="Arial" charset="0"/>
                <a:ea typeface="ＭＳ Ｐゴシック" pitchFamily="124" charset="-128"/>
                <a:cs typeface="ＭＳ Ｐゴシック" charset="-128"/>
              </a:rPr>
              <a:t> networks and will probably continue to do so. </a:t>
            </a:r>
          </a:p>
          <a:p>
            <a:pPr lvl="0"/>
            <a:r>
              <a:rPr lang="en-US" sz="1200" dirty="0" smtClean="0">
                <a:latin typeface="Arial" charset="0"/>
                <a:ea typeface="ＭＳ Ｐゴシック" pitchFamily="124" charset="-128"/>
                <a:cs typeface="ＭＳ Ｐゴシック" charset="-128"/>
              </a:rPr>
              <a:t>Private network technologies offer much higher levels of reliability and performance and offer utilities a lot more control. Much </a:t>
            </a:r>
            <a:r>
              <a:rPr lang="en-US" sz="1200" b="1" dirty="0" smtClean="0">
                <a:latin typeface="Arial" charset="0"/>
                <a:ea typeface="ＭＳ Ｐゴシック" pitchFamily="124" charset="-128"/>
                <a:cs typeface="ＭＳ Ｐゴシック" charset="-128"/>
              </a:rPr>
              <a:t>better fit for mission-critical</a:t>
            </a:r>
            <a:r>
              <a:rPr lang="en-US" sz="1200" dirty="0" smtClean="0">
                <a:latin typeface="Arial" charset="0"/>
                <a:ea typeface="ＭＳ Ｐゴシック" pitchFamily="124" charset="-128"/>
                <a:cs typeface="ＭＳ Ｐゴシック" charset="-128"/>
              </a:rPr>
              <a:t> apps. Also, makes </a:t>
            </a:r>
            <a:r>
              <a:rPr lang="en-US" sz="1200" b="1" dirty="0" smtClean="0">
                <a:latin typeface="Arial" charset="0"/>
                <a:ea typeface="ＭＳ Ｐゴシック" pitchFamily="124" charset="-128"/>
                <a:cs typeface="ＭＳ Ｐゴシック" charset="-128"/>
              </a:rPr>
              <a:t>more economic sense</a:t>
            </a:r>
            <a:r>
              <a:rPr lang="en-US" sz="1200" dirty="0" smtClean="0">
                <a:latin typeface="Arial" charset="0"/>
                <a:ea typeface="ＭＳ Ｐゴシック" pitchFamily="124" charset="-128"/>
                <a:cs typeface="ＭＳ Ｐゴシック" charset="-128"/>
              </a:rPr>
              <a:t> when the network is viewed not just as a solution to a tactical problem of transporting data for a specific application, but rather as the </a:t>
            </a:r>
            <a:r>
              <a:rPr lang="en-US" sz="1200" b="1" dirty="0" smtClean="0">
                <a:latin typeface="Arial" charset="0"/>
                <a:ea typeface="ＭＳ Ｐゴシック" pitchFamily="124" charset="-128"/>
                <a:cs typeface="ＭＳ Ｐゴシック" charset="-128"/>
              </a:rPr>
              <a:t>strategic asset underpinning multiple applications</a:t>
            </a:r>
            <a:r>
              <a:rPr lang="en-US" sz="1200" dirty="0" smtClean="0">
                <a:latin typeface="Arial" charset="0"/>
                <a:ea typeface="ＭＳ Ｐゴシック" pitchFamily="124" charset="-128"/>
                <a:cs typeface="ＭＳ Ｐゴシック" charset="-128"/>
              </a:rPr>
              <a:t> that the utility will deploy over the next 15-20 years.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36FAD3-8521-40CB-A511-09973A972CD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6763" y="482600"/>
            <a:ext cx="5684837" cy="4265613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1" name="Picture 3" descr="ABB2logo 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14313" y="225425"/>
            <a:ext cx="8713787" cy="3602038"/>
          </a:xfrm>
          <a:prstGeom prst="rect">
            <a:avLst/>
          </a:prstGeom>
          <a:noFill/>
        </p:spPr>
      </p:pic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</p:spPr>
        <p:txBody>
          <a:bodyPr lIns="14400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</p:spPr>
        <p:txBody>
          <a:bodyPr vert="horz" lIns="14400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4" cy="4608512"/>
          </a:xfrm>
        </p:spPr>
        <p:txBody>
          <a:bodyPr vert="horz" lIns="0" tIns="0" rIns="0" bIns="0" rtlCol="0">
            <a:normAutofit/>
          </a:bodyPr>
          <a:lstStyle>
            <a:lvl1pPr marL="179388" indent="-179388"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643438" y="1592263"/>
            <a:ext cx="3024187" cy="4608511"/>
          </a:xfrm>
        </p:spPr>
        <p:txBody>
          <a:bodyPr vert="horz" lIns="0" tIns="0" rIns="0" bIns="0" rtlCol="0">
            <a:normAutofit/>
          </a:bodyPr>
          <a:lstStyle>
            <a:lvl1pPr marL="179388" indent="-179388"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3024189" cy="2232025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1"/>
          </p:nvPr>
        </p:nvSpPr>
        <p:spPr>
          <a:xfrm>
            <a:off x="1476374" y="3968750"/>
            <a:ext cx="3024189" cy="2232025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Inhaltsplatzhalter 3"/>
          <p:cNvSpPr>
            <a:spLocks noGrp="1"/>
          </p:cNvSpPr>
          <p:nvPr>
            <p:ph sz="half" idx="2"/>
          </p:nvPr>
        </p:nvSpPr>
        <p:spPr>
          <a:xfrm>
            <a:off x="4646612" y="1592263"/>
            <a:ext cx="3021013" cy="46085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3024189" cy="2232025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1"/>
          </p:nvPr>
        </p:nvSpPr>
        <p:spPr>
          <a:xfrm>
            <a:off x="1476374" y="3968750"/>
            <a:ext cx="3024189" cy="2232025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2"/>
          </p:nvPr>
        </p:nvSpPr>
        <p:spPr>
          <a:xfrm>
            <a:off x="4643436" y="1592263"/>
            <a:ext cx="3024189" cy="2232025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3"/>
          </p:nvPr>
        </p:nvSpPr>
        <p:spPr>
          <a:xfrm>
            <a:off x="4643436" y="3968750"/>
            <a:ext cx="3024189" cy="2232025"/>
          </a:xfrm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15900" y="1592263"/>
            <a:ext cx="8712200" cy="4608512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0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dirty="0" smtClean="0"/>
              <a:t>Click to edit Master subtitle style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215900" y="1592263"/>
            <a:ext cx="4284663" cy="4608512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2"/>
          </p:nvPr>
        </p:nvSpPr>
        <p:spPr>
          <a:xfrm>
            <a:off x="4643439" y="1592263"/>
            <a:ext cx="4284662" cy="4608512"/>
          </a:xfr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2"/>
          <p:cNvSpPr>
            <a:spLocks noGrp="1"/>
          </p:cNvSpPr>
          <p:nvPr>
            <p:ph sz="quarter" idx="15"/>
          </p:nvPr>
        </p:nvSpPr>
        <p:spPr>
          <a:xfrm>
            <a:off x="1476375" y="2162175"/>
            <a:ext cx="7451725" cy="4038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1476375" y="1581149"/>
            <a:ext cx="7451725" cy="581025"/>
          </a:xfrm>
        </p:spPr>
        <p:txBody>
          <a:bodyPr>
            <a:normAutofit/>
          </a:bodyPr>
          <a:lstStyle>
            <a:lvl1pPr marL="179388" marR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3"/>
          </p:nvPr>
        </p:nvSpPr>
        <p:spPr>
          <a:xfrm>
            <a:off x="215900" y="1592263"/>
            <a:ext cx="1116013" cy="4608512"/>
          </a:xfrm>
        </p:spPr>
        <p:txBody>
          <a:bodyPr vert="horz" lIns="0" tIns="36000" rIns="0" bIns="0" numCol="1" spcCol="396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lang="de-DE" sz="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1592262"/>
            <a:ext cx="9144000" cy="5265737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1592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movi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7999"/>
          </a:xfrm>
          <a:solidFill>
            <a:schemeClr val="bg2"/>
          </a:solidFill>
        </p:spPr>
        <p:txBody>
          <a:bodyPr/>
          <a:lstStyle>
            <a:lvl1pPr>
              <a:buClr>
                <a:schemeClr val="accent1"/>
              </a:buClr>
              <a:buNone/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7667625" y="6200775"/>
            <a:ext cx="1476375" cy="6572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0975" algn="ctr">
              <a:buClr>
                <a:schemeClr val="accent1"/>
              </a:buClr>
              <a:buFont typeface="Wingdings" pitchFamily="2" charset="2"/>
              <a:buChar char="§"/>
            </a:pPr>
            <a:endParaRPr lang="de-DE" dirty="0" smtClean="0">
              <a:solidFill>
                <a:schemeClr val="tx1"/>
              </a:solidFill>
            </a:endParaRPr>
          </a:p>
        </p:txBody>
      </p:sp>
      <p:grpSp>
        <p:nvGrpSpPr>
          <p:cNvPr id="5122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12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5124" name="Picture 4" descr="ABB1ClaimL_rgb300_100mmLIGHT Kopi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72019"/>
            <a:ext cx="4191000" cy="490220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2019"/>
            <a:ext cx="4191000" cy="490220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 xmlns:mv="urn:schemas-microsoft-com:mac:vml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5" name="Picture 3" descr="ABB2logo 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225426"/>
            <a:ext cx="8702674" cy="359886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</p:spPr>
        <p:txBody>
          <a:bodyPr lIns="14400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</p:spPr>
        <p:txBody>
          <a:bodyPr vert="horz" lIns="14400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304800"/>
            <a:ext cx="8534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 xmlns:mv="urn:schemas-microsoft-com:mac:vml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125413" y="6615113"/>
            <a:ext cx="90201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800" b="1">
                <a:solidFill>
                  <a:srgbClr val="5D9732"/>
                </a:solidFill>
                <a:latin typeface="Verdana" charset="0"/>
              </a:rPr>
              <a:t>© 2011 Tropos Networks, Inc.  |  Page </a:t>
            </a:r>
            <a:fld id="{99B9A6FE-4BE8-41F1-8480-0FAF3CAABD5A}" type="slidenum">
              <a:rPr lang="en-US" sz="800" b="1">
                <a:solidFill>
                  <a:srgbClr val="5D9732"/>
                </a:solidFill>
                <a:latin typeface="Verdana" charset="0"/>
              </a:rPr>
              <a:pPr eaLnBrk="0" hangingPunct="0">
                <a:defRPr/>
              </a:pPr>
              <a:t>‹#›</a:t>
            </a:fld>
            <a:endParaRPr lang="en-US" sz="800" b="1">
              <a:solidFill>
                <a:srgbClr val="5D9732"/>
              </a:solidFill>
              <a:latin typeface="Trebuchet MS" charset="0"/>
            </a:endParaRPr>
          </a:p>
        </p:txBody>
      </p:sp>
      <p:pic>
        <p:nvPicPr>
          <p:cNvPr id="7" name="Picture 7" descr="Tropos-green_logo-color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343775" y="6297613"/>
            <a:ext cx="15097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3Swoosh-bar3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6499225"/>
            <a:ext cx="7239000" cy="8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495800" y="1175657"/>
            <a:ext cx="4343400" cy="50292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300944" y="1182587"/>
            <a:ext cx="4037012" cy="499687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9348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84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01752" y="304800"/>
            <a:ext cx="853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01752" y="1129389"/>
            <a:ext cx="8543925" cy="5010154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3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9" name="Picture 3" descr="ABB2logo 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215900" y="225425"/>
            <a:ext cx="8712200" cy="3970348"/>
          </a:xfrm>
        </p:spPr>
        <p:txBody>
          <a:bodyPr lIns="144000" tIns="144000" rIns="0" bIns="0" anchor="t">
            <a:normAutofit/>
          </a:bodyPr>
          <a:lstStyle>
            <a:lvl1pPr algn="l">
              <a:defRPr sz="54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5254650"/>
            <a:ext cx="8712200" cy="203175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3" y="225425"/>
            <a:ext cx="8713787" cy="359886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</p:spPr>
        <p:txBody>
          <a:bodyPr lIns="14400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</p:spPr>
        <p:txBody>
          <a:bodyPr vert="horz" lIns="14400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15900" y="225424"/>
            <a:ext cx="8712200" cy="5975351"/>
          </a:xfrm>
        </p:spPr>
        <p:txBody>
          <a:bodyPr vert="horz" lIns="144000" tIns="14400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5400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6191251" cy="4608512"/>
          </a:xfrm>
        </p:spPr>
        <p:txBody>
          <a:bodyPr>
            <a:normAutofit/>
          </a:bodyPr>
          <a:lstStyle>
            <a:lvl1pPr marL="179388" indent="-179388"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1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Second level</a:t>
            </a:r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>
          <a:xfrm>
            <a:off x="214282" y="6200776"/>
            <a:ext cx="1260474" cy="657224"/>
          </a:xfrm>
        </p:spPr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6191251" cy="2232025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3968749"/>
            <a:ext cx="6191250" cy="22320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mtClean="0"/>
              <a:t>Click to edit Master text styles</a:t>
            </a: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mtClean="0"/>
              <a:t>Second level</a:t>
            </a:r>
          </a:p>
          <a:p>
            <a:pPr marL="179388" marR="0" lvl="2" indent="-179388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mtClean="0"/>
              <a:t>Third level</a:t>
            </a:r>
          </a:p>
          <a:p>
            <a:pPr marL="179388" marR="0" lvl="3" indent="-179388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mtClean="0"/>
              <a:t>Fourth level</a:t>
            </a:r>
          </a:p>
          <a:p>
            <a:pPr marL="179388" marR="0" lvl="4" indent="-179388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5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3021013" cy="2232025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3968749"/>
            <a:ext cx="6191250" cy="22320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1"/>
          </p:nvPr>
        </p:nvSpPr>
        <p:spPr>
          <a:xfrm>
            <a:off x="4643438" y="1592263"/>
            <a:ext cx="3024187" cy="2232025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dirty="0" smtClean="0"/>
              <a:t>Click to edit Master subtitle style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592262"/>
            <a:ext cx="1976400" cy="2232025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Inhaltsplatzhalter 3"/>
          <p:cNvSpPr>
            <a:spLocks noGrp="1"/>
          </p:cNvSpPr>
          <p:nvPr>
            <p:ph sz="half" idx="10"/>
          </p:nvPr>
        </p:nvSpPr>
        <p:spPr>
          <a:xfrm>
            <a:off x="1476376" y="3968750"/>
            <a:ext cx="6191250" cy="22320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7" name="Inhaltsplatzhalter 3"/>
          <p:cNvSpPr>
            <a:spLocks noGrp="1"/>
          </p:cNvSpPr>
          <p:nvPr>
            <p:ph sz="half" idx="11"/>
          </p:nvPr>
        </p:nvSpPr>
        <p:spPr>
          <a:xfrm>
            <a:off x="3583800" y="1592263"/>
            <a:ext cx="1976400" cy="2232025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2"/>
          </p:nvPr>
        </p:nvSpPr>
        <p:spPr>
          <a:xfrm>
            <a:off x="5691225" y="1592262"/>
            <a:ext cx="1976400" cy="2232025"/>
          </a:xfrm>
        </p:spPr>
        <p:txBody>
          <a:bodyPr/>
          <a:lstStyle>
            <a:lvl1pPr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15900" y="6200776"/>
            <a:ext cx="1260474" cy="657224"/>
          </a:xfrm>
          <a:prstGeom prst="rect">
            <a:avLst/>
          </a:prstGeom>
        </p:spPr>
        <p:txBody>
          <a:bodyPr vert="horz" lIns="0" tIns="0" rIns="0" bIns="198000" rtlCol="0" anchor="b" anchorCtr="0"/>
          <a:lstStyle>
            <a:lvl1pPr marL="0" algn="l" defTabSz="914400" rtl="0" eaLnBrk="1" latinLnBrk="0" hangingPunct="1">
              <a:defRPr lang="de-DE" sz="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© ABB Group</a:t>
            </a:r>
          </a:p>
          <a:p>
            <a:endParaRPr lang="en-US" dirty="0" smtClean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7462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6374" y="1592264"/>
            <a:ext cx="6191251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1027" name="Picture 3" descr="ABB2logo RGB"/>
          <p:cNvPicPr>
            <a:picLocks noChangeAspect="1" noChangeArrowheads="1"/>
          </p:cNvPicPr>
          <p:nvPr/>
        </p:nvPicPr>
        <p:blipFill>
          <a:blip r:embed="rId25"/>
          <a:srcRect l="62511"/>
          <a:stretch>
            <a:fillRect/>
          </a:stretch>
        </p:blipFill>
        <p:spPr bwMode="auto">
          <a:xfrm>
            <a:off x="8243888" y="6392863"/>
            <a:ext cx="6731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214282" y="6569118"/>
            <a:ext cx="448519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400" rtl="0" eaLnBrk="1" latinLnBrk="0" hangingPunct="1">
              <a:defRPr lang="de-DE" sz="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de-DE" dirty="0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8" r:id="rId3"/>
    <p:sldLayoutId id="2147483782" r:id="rId4"/>
    <p:sldLayoutId id="2147483783" r:id="rId5"/>
    <p:sldLayoutId id="2147483664" r:id="rId6"/>
    <p:sldLayoutId id="2147483662" r:id="rId7"/>
    <p:sldLayoutId id="2147483663" r:id="rId8"/>
    <p:sldLayoutId id="2147483661" r:id="rId9"/>
    <p:sldLayoutId id="2147483652" r:id="rId10"/>
    <p:sldLayoutId id="2147483659" r:id="rId11"/>
    <p:sldLayoutId id="2147483669" r:id="rId12"/>
    <p:sldLayoutId id="2147483660" r:id="rId13"/>
    <p:sldLayoutId id="2147483777" r:id="rId14"/>
    <p:sldLayoutId id="2147483722" r:id="rId15"/>
    <p:sldLayoutId id="2147483665" r:id="rId16"/>
    <p:sldLayoutId id="2147483666" r:id="rId17"/>
    <p:sldLayoutId id="2147483657" r:id="rId18"/>
    <p:sldLayoutId id="2147483841" r:id="rId19"/>
    <p:sldLayoutId id="2147483845" r:id="rId20"/>
    <p:sldLayoutId id="2147483851" r:id="rId21"/>
    <p:sldLayoutId id="2147483853" r:id="rId22"/>
    <p:sldLayoutId id="2147483854" r:id="rId2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88" indent="-179388" algn="l" defTabSz="914400" rtl="0" eaLnBrk="1" latinLnBrk="0" hangingPunct="1">
        <a:spcBef>
          <a:spcPts val="1100"/>
        </a:spcBef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8650" indent="-171450" algn="l" defTabSz="914400" rtl="0" eaLnBrk="1" latinLnBrk="0" hangingPunct="1">
        <a:spcBef>
          <a:spcPts val="1100"/>
        </a:spcBef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4738" indent="-160338" algn="l" defTabSz="914400" rtl="0" eaLnBrk="1" latinLnBrk="0" hangingPunct="1">
        <a:spcBef>
          <a:spcPts val="1100"/>
        </a:spcBef>
        <a:buClr>
          <a:schemeClr val="tx2"/>
        </a:buClr>
        <a:buSzPct val="7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marR="0" indent="-15240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emf"/><Relationship Id="rId20" Type="http://schemas.openxmlformats.org/officeDocument/2006/relationships/image" Target="../media/image46.emf"/><Relationship Id="rId21" Type="http://schemas.openxmlformats.org/officeDocument/2006/relationships/image" Target="../media/image47.emf"/><Relationship Id="rId22" Type="http://schemas.openxmlformats.org/officeDocument/2006/relationships/image" Target="../media/image48.emf"/><Relationship Id="rId10" Type="http://schemas.openxmlformats.org/officeDocument/2006/relationships/image" Target="../media/image36.emf"/><Relationship Id="rId11" Type="http://schemas.openxmlformats.org/officeDocument/2006/relationships/image" Target="../media/image37.emf"/><Relationship Id="rId12" Type="http://schemas.openxmlformats.org/officeDocument/2006/relationships/image" Target="../media/image38.emf"/><Relationship Id="rId13" Type="http://schemas.openxmlformats.org/officeDocument/2006/relationships/image" Target="../media/image39.emf"/><Relationship Id="rId14" Type="http://schemas.openxmlformats.org/officeDocument/2006/relationships/image" Target="../media/image40.emf"/><Relationship Id="rId15" Type="http://schemas.openxmlformats.org/officeDocument/2006/relationships/image" Target="../media/image41.emf"/><Relationship Id="rId16" Type="http://schemas.openxmlformats.org/officeDocument/2006/relationships/image" Target="../media/image42.emf"/><Relationship Id="rId17" Type="http://schemas.openxmlformats.org/officeDocument/2006/relationships/image" Target="../media/image43.emf"/><Relationship Id="rId18" Type="http://schemas.openxmlformats.org/officeDocument/2006/relationships/image" Target="../media/image44.emf"/><Relationship Id="rId19" Type="http://schemas.openxmlformats.org/officeDocument/2006/relationships/image" Target="../media/image45.em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Tropos field area networks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smart grid applications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November 2013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sz="half" idx="10"/>
          </p:nvPr>
        </p:nvSpPr>
        <p:spPr>
          <a:xfrm>
            <a:off x="215900" y="3968749"/>
            <a:ext cx="8712200" cy="2232025"/>
          </a:xfrm>
        </p:spPr>
        <p:txBody>
          <a:bodyPr>
            <a:noAutofit/>
          </a:bodyPr>
          <a:lstStyle/>
          <a:p>
            <a:pPr indent="-182880">
              <a:lnSpc>
                <a:spcPct val="90000"/>
              </a:lnSpc>
              <a:spcBef>
                <a:spcPts val="600"/>
              </a:spcBef>
            </a:pPr>
            <a:r>
              <a:rPr lang="en-US" sz="1200" dirty="0"/>
              <a:t>Commercial cellular data services</a:t>
            </a:r>
          </a:p>
          <a:p>
            <a:pPr indent="-182880">
              <a:lnSpc>
                <a:spcPct val="90000"/>
              </a:lnSpc>
              <a:spcBef>
                <a:spcPts val="600"/>
              </a:spcBef>
            </a:pPr>
            <a:r>
              <a:rPr lang="en-US" sz="1200" dirty="0"/>
              <a:t>Broadband mesh networks</a:t>
            </a:r>
          </a:p>
          <a:p>
            <a:pPr marL="548640" lvl="1" indent="-182880">
              <a:lnSpc>
                <a:spcPct val="90000"/>
              </a:lnSpc>
              <a:spcBef>
                <a:spcPts val="600"/>
              </a:spcBef>
            </a:pPr>
            <a:r>
              <a:rPr lang="en-US" sz="1200" dirty="0"/>
              <a:t>Multi-application networks for DA, AMI backhaul, mobility</a:t>
            </a:r>
          </a:p>
          <a:p>
            <a:pPr indent="-182880">
              <a:lnSpc>
                <a:spcPct val="90000"/>
              </a:lnSpc>
              <a:spcBef>
                <a:spcPts val="600"/>
              </a:spcBef>
            </a:pPr>
            <a:r>
              <a:rPr lang="en-US" sz="1200" dirty="0"/>
              <a:t>AMI metering networks</a:t>
            </a:r>
          </a:p>
          <a:p>
            <a:pPr marL="548640" lvl="1" indent="-182880">
              <a:lnSpc>
                <a:spcPct val="90000"/>
              </a:lnSpc>
              <a:spcBef>
                <a:spcPts val="600"/>
              </a:spcBef>
            </a:pPr>
            <a:r>
              <a:rPr lang="en-US" sz="1200" dirty="0"/>
              <a:t>Low bandwidth, long latency networks, typically mesh </a:t>
            </a:r>
          </a:p>
          <a:p>
            <a:pPr indent="-182880">
              <a:lnSpc>
                <a:spcPct val="90000"/>
              </a:lnSpc>
              <a:spcBef>
                <a:spcPts val="600"/>
              </a:spcBef>
            </a:pPr>
            <a:r>
              <a:rPr lang="en-US" sz="1200" dirty="0"/>
              <a:t>Broadband </a:t>
            </a:r>
            <a:r>
              <a:rPr lang="en-US" sz="1200" dirty="0" smtClean="0"/>
              <a:t>PTP/PTMP</a:t>
            </a:r>
            <a:endParaRPr lang="en-US" sz="1200" dirty="0"/>
          </a:p>
          <a:p>
            <a:pPr marL="548640" lvl="1" indent="-182880">
              <a:lnSpc>
                <a:spcPct val="90000"/>
              </a:lnSpc>
              <a:spcBef>
                <a:spcPts val="600"/>
              </a:spcBef>
            </a:pPr>
            <a:r>
              <a:rPr lang="en-US" sz="1200" dirty="0"/>
              <a:t>Substation capacity, capacity injection into mesh networks (AMI and broadband), direct connectivity to DA devices</a:t>
            </a:r>
          </a:p>
          <a:p>
            <a:pPr indent="-182880">
              <a:lnSpc>
                <a:spcPct val="90000"/>
              </a:lnSpc>
              <a:spcBef>
                <a:spcPts val="600"/>
              </a:spcBef>
            </a:pPr>
            <a:r>
              <a:rPr lang="en-US" sz="1200" dirty="0"/>
              <a:t>Narrowband </a:t>
            </a:r>
            <a:r>
              <a:rPr lang="en-US" sz="1200" dirty="0" smtClean="0"/>
              <a:t>PTP/PTMP</a:t>
            </a:r>
            <a:endParaRPr lang="en-US" sz="1200" dirty="0"/>
          </a:p>
          <a:p>
            <a:pPr marL="548640" lvl="1" indent="-182880">
              <a:lnSpc>
                <a:spcPct val="90000"/>
              </a:lnSpc>
              <a:spcBef>
                <a:spcPts val="600"/>
              </a:spcBef>
            </a:pPr>
            <a:r>
              <a:rPr lang="en-US" sz="1200" dirty="0"/>
              <a:t>Low bandwidth, low latency, long range connectivity to sparse assets: AMI collectors, DA </a:t>
            </a:r>
            <a:r>
              <a:rPr lang="en-US" sz="1200" dirty="0" smtClean="0"/>
              <a:t>devices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Competitive landscape</a:t>
            </a:r>
            <a:endParaRPr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Five </a:t>
            </a:r>
            <a:r>
              <a:rPr lang="en-US" dirty="0"/>
              <a:t>competitive </a:t>
            </a:r>
            <a:r>
              <a:rPr lang="en-US" dirty="0" smtClean="0"/>
              <a:t>smart grid </a:t>
            </a:r>
            <a:r>
              <a:rPr lang="en-US" dirty="0"/>
              <a:t>communications </a:t>
            </a:r>
            <a:r>
              <a:rPr lang="en-US" dirty="0" smtClean="0"/>
              <a:t>architectures</a:t>
            </a:r>
            <a:endParaRPr lang="en-US" dirty="0"/>
          </a:p>
        </p:txBody>
      </p:sp>
      <p:pic>
        <p:nvPicPr>
          <p:cNvPr id="4" name="Picture 3" descr="TroposMeshOS_A3.png"/>
          <p:cNvPicPr>
            <a:picLocks noChangeAspect="1"/>
          </p:cNvPicPr>
          <p:nvPr/>
        </p:nvPicPr>
        <p:blipFill>
          <a:blip r:embed="rId2" cstate="print"/>
          <a:srcRect l="7882" r="5230" b="13030"/>
          <a:stretch>
            <a:fillRect/>
          </a:stretch>
        </p:blipFill>
        <p:spPr>
          <a:xfrm>
            <a:off x="3059288" y="2161575"/>
            <a:ext cx="3420534" cy="1903838"/>
          </a:xfrm>
          <a:prstGeom prst="rect">
            <a:avLst/>
          </a:prstGeom>
        </p:spPr>
      </p:pic>
      <p:pic>
        <p:nvPicPr>
          <p:cNvPr id="5" name="Picture 29" descr="commtower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7601" y="2481874"/>
            <a:ext cx="431624" cy="115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2" descr="PTMPpowerpoll-collector-A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2588447" y="1514126"/>
            <a:ext cx="256352" cy="76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PTMPpowerpoll-A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2947773" y="2545646"/>
            <a:ext cx="352308" cy="105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1" descr="PTMPpowerpoll-A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4725774" y="3623735"/>
            <a:ext cx="352308" cy="105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1" descr="PTMPpowerpoll-A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5363596" y="3437468"/>
            <a:ext cx="352308" cy="105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 bwMode="auto">
          <a:xfrm>
            <a:off x="1535289" y="2654303"/>
            <a:ext cx="1478844" cy="2370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524000" y="2665592"/>
            <a:ext cx="3341511" cy="14111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1524000" y="2654303"/>
            <a:ext cx="3951111" cy="1219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22" descr="PTMPpowerpoll-collector-A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2729559" y="3484037"/>
            <a:ext cx="256352" cy="76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>
            <a:endCxn id="6" idx="3"/>
          </p:cNvCxnSpPr>
          <p:nvPr/>
        </p:nvCxnSpPr>
        <p:spPr bwMode="auto">
          <a:xfrm flipV="1">
            <a:off x="1546578" y="1898655"/>
            <a:ext cx="1041869" cy="733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endCxn id="17" idx="3"/>
          </p:cNvCxnSpPr>
          <p:nvPr/>
        </p:nvCxnSpPr>
        <p:spPr bwMode="auto">
          <a:xfrm rot="16200000" flipH="1">
            <a:off x="1542225" y="2681232"/>
            <a:ext cx="1191686" cy="118298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2946400" y="1593856"/>
            <a:ext cx="928979" cy="2250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31"/>
          <p:cNvGrpSpPr/>
          <p:nvPr/>
        </p:nvGrpSpPr>
        <p:grpSpPr>
          <a:xfrm>
            <a:off x="3951110" y="1159933"/>
            <a:ext cx="355601" cy="907344"/>
            <a:chOff x="7650691" y="1124656"/>
            <a:chExt cx="460375" cy="1379538"/>
          </a:xfrm>
        </p:grpSpPr>
        <p:pic>
          <p:nvPicPr>
            <p:cNvPr id="30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7653866" y="1508649"/>
              <a:ext cx="286455" cy="461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47" descr="utilitypoll-B1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50691" y="1124656"/>
              <a:ext cx="460375" cy="137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32"/>
          <p:cNvGrpSpPr/>
          <p:nvPr/>
        </p:nvGrpSpPr>
        <p:grpSpPr>
          <a:xfrm>
            <a:off x="5254977" y="1131711"/>
            <a:ext cx="355601" cy="907344"/>
            <a:chOff x="7650691" y="1124656"/>
            <a:chExt cx="460375" cy="1379538"/>
          </a:xfrm>
        </p:grpSpPr>
        <p:pic>
          <p:nvPicPr>
            <p:cNvPr id="34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7653866" y="1508649"/>
              <a:ext cx="286455" cy="461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47" descr="utilitypoll-B1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50691" y="1124656"/>
              <a:ext cx="460375" cy="137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7" name="Straight Connector 36"/>
          <p:cNvCxnSpPr/>
          <p:nvPr/>
        </p:nvCxnSpPr>
        <p:spPr bwMode="auto">
          <a:xfrm flipV="1">
            <a:off x="4306711" y="1585383"/>
            <a:ext cx="948266" cy="282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38"/>
          <p:cNvGrpSpPr/>
          <p:nvPr/>
        </p:nvGrpSpPr>
        <p:grpSpPr>
          <a:xfrm>
            <a:off x="7947377" y="2356555"/>
            <a:ext cx="355601" cy="907344"/>
            <a:chOff x="7650691" y="1124656"/>
            <a:chExt cx="460375" cy="1379538"/>
          </a:xfrm>
        </p:grpSpPr>
        <p:pic>
          <p:nvPicPr>
            <p:cNvPr id="40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7653866" y="1508649"/>
              <a:ext cx="286455" cy="461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47" descr="utilitypoll-B1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50691" y="1124656"/>
              <a:ext cx="460375" cy="137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41"/>
          <p:cNvGrpSpPr/>
          <p:nvPr/>
        </p:nvGrpSpPr>
        <p:grpSpPr>
          <a:xfrm flipH="1">
            <a:off x="5847643" y="2480734"/>
            <a:ext cx="355601" cy="907344"/>
            <a:chOff x="7650691" y="1124656"/>
            <a:chExt cx="460375" cy="1379538"/>
          </a:xfrm>
        </p:grpSpPr>
        <p:pic>
          <p:nvPicPr>
            <p:cNvPr id="43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7653866" y="1508649"/>
              <a:ext cx="286455" cy="461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47" descr="utilitypoll-B1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50691" y="1124656"/>
              <a:ext cx="460375" cy="137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5" name="Straight Connector 44"/>
          <p:cNvCxnSpPr/>
          <p:nvPr/>
        </p:nvCxnSpPr>
        <p:spPr bwMode="auto">
          <a:xfrm flipV="1">
            <a:off x="6231467" y="2810227"/>
            <a:ext cx="1715910" cy="1037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280144" y="1898654"/>
            <a:ext cx="1269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+mn-lt"/>
              </a:rPr>
              <a:t>Broadband PTP/PTMP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44801" y="3884788"/>
            <a:ext cx="433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+mn-lt"/>
              </a:rPr>
              <a:t>DA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57023" y="2501900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n-lt"/>
              </a:rPr>
              <a:t>Capacity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24489" y="2163233"/>
            <a:ext cx="16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n-lt"/>
              </a:rPr>
              <a:t>Broadband Mesh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26951" y="1773765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+mn-lt"/>
              </a:rPr>
              <a:t>Narrowband PTP/PTMP</a:t>
            </a:r>
          </a:p>
        </p:txBody>
      </p:sp>
      <p:pic>
        <p:nvPicPr>
          <p:cNvPr id="38" name="Picture 10" descr="IPgasmet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28254" y="3749324"/>
            <a:ext cx="353571" cy="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0" descr="IPgasmet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61365" y="4138791"/>
            <a:ext cx="353571" cy="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0" descr="IPgasmet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03987" y="3591280"/>
            <a:ext cx="353571" cy="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10" descr="IPgasmet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04832" y="4206524"/>
            <a:ext cx="353571" cy="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10" descr="IPgasmet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86209" y="3975102"/>
            <a:ext cx="353571" cy="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10" descr="IPgasmet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96655" y="4466168"/>
            <a:ext cx="353571" cy="33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7" name="Straight Connector 56"/>
          <p:cNvCxnSpPr>
            <a:endCxn id="38" idx="1"/>
          </p:cNvCxnSpPr>
          <p:nvPr/>
        </p:nvCxnSpPr>
        <p:spPr bwMode="auto">
          <a:xfrm>
            <a:off x="6152444" y="3794480"/>
            <a:ext cx="475810" cy="1220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>
            <a:stCxn id="38" idx="1"/>
            <a:endCxn id="42" idx="0"/>
          </p:cNvCxnSpPr>
          <p:nvPr/>
        </p:nvCxnSpPr>
        <p:spPr bwMode="auto">
          <a:xfrm rot="10800000" flipV="1">
            <a:off x="6438152" y="3916539"/>
            <a:ext cx="190103" cy="2222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>
            <a:endCxn id="42" idx="0"/>
          </p:cNvCxnSpPr>
          <p:nvPr/>
        </p:nvCxnSpPr>
        <p:spPr bwMode="auto">
          <a:xfrm rot="16200000" flipH="1">
            <a:off x="6123142" y="3823782"/>
            <a:ext cx="333022" cy="2969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>
            <a:stCxn id="38" idx="3"/>
            <a:endCxn id="47" idx="1"/>
          </p:cNvCxnSpPr>
          <p:nvPr/>
        </p:nvCxnSpPr>
        <p:spPr bwMode="auto">
          <a:xfrm flipV="1">
            <a:off x="6981825" y="3758496"/>
            <a:ext cx="222162" cy="1580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>
            <a:stCxn id="38" idx="2"/>
            <a:endCxn id="53" idx="1"/>
          </p:cNvCxnSpPr>
          <p:nvPr/>
        </p:nvCxnSpPr>
        <p:spPr bwMode="auto">
          <a:xfrm rot="16200000" flipH="1">
            <a:off x="6709944" y="4178852"/>
            <a:ext cx="289984" cy="997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>
            <a:stCxn id="47" idx="2"/>
            <a:endCxn id="54" idx="1"/>
          </p:cNvCxnSpPr>
          <p:nvPr/>
        </p:nvCxnSpPr>
        <p:spPr bwMode="auto">
          <a:xfrm rot="16200000" flipH="1">
            <a:off x="7325188" y="3981297"/>
            <a:ext cx="216606" cy="1054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stCxn id="54" idx="2"/>
            <a:endCxn id="55" idx="1"/>
          </p:cNvCxnSpPr>
          <p:nvPr/>
        </p:nvCxnSpPr>
        <p:spPr bwMode="auto">
          <a:xfrm rot="16200000" flipH="1">
            <a:off x="7567900" y="4404629"/>
            <a:ext cx="323850" cy="1336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53" idx="3"/>
            <a:endCxn id="55" idx="1"/>
          </p:cNvCxnSpPr>
          <p:nvPr/>
        </p:nvCxnSpPr>
        <p:spPr bwMode="auto">
          <a:xfrm>
            <a:off x="7258403" y="4373740"/>
            <a:ext cx="538252" cy="2596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stCxn id="53" idx="3"/>
            <a:endCxn id="54" idx="2"/>
          </p:cNvCxnSpPr>
          <p:nvPr/>
        </p:nvCxnSpPr>
        <p:spPr bwMode="auto">
          <a:xfrm flipV="1">
            <a:off x="7258403" y="4309534"/>
            <a:ext cx="404592" cy="642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>
            <a:stCxn id="42" idx="3"/>
            <a:endCxn id="53" idx="1"/>
          </p:cNvCxnSpPr>
          <p:nvPr/>
        </p:nvCxnSpPr>
        <p:spPr bwMode="auto">
          <a:xfrm>
            <a:off x="6614936" y="4306007"/>
            <a:ext cx="289896" cy="677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7591780" y="3664655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n-lt"/>
              </a:rPr>
              <a:t>AMI Mesh</a:t>
            </a:r>
          </a:p>
        </p:txBody>
      </p:sp>
    </p:spTree>
    <p:extLst>
      <p:ext uri="{BB962C8B-B14F-4D97-AF65-F5344CB8AC3E}">
        <p14:creationId xmlns:p14="http://schemas.microsoft.com/office/powerpoint/2010/main" val="131620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Architectural choices: Narrowband </a:t>
            </a:r>
            <a:r>
              <a:rPr lang="en-US" dirty="0" err="1" smtClean="0"/>
              <a:t>vs</a:t>
            </a:r>
            <a:r>
              <a:rPr lang="en-US" dirty="0" smtClean="0"/>
              <a:t> Broadband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94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375" y="1592263"/>
            <a:ext cx="3024188" cy="4608512"/>
          </a:xfrm>
        </p:spPr>
        <p:txBody>
          <a:bodyPr/>
          <a:lstStyle/>
          <a:p>
            <a:pPr>
              <a:buNone/>
            </a:pPr>
            <a:r>
              <a:rPr lang="en-US" sz="2000" b="1" u="sng" dirty="0" smtClean="0">
                <a:solidFill>
                  <a:srgbClr val="005ADE"/>
                </a:solidFill>
                <a:cs typeface="ＭＳ Ｐゴシック"/>
              </a:rPr>
              <a:t>Traditional approach</a:t>
            </a:r>
            <a:endParaRPr lang="en-US" sz="2000" dirty="0" smtClean="0">
              <a:solidFill>
                <a:srgbClr val="005ADE"/>
              </a:solidFill>
              <a:cs typeface="ＭＳ Ｐゴシック"/>
            </a:endParaRPr>
          </a:p>
          <a:p>
            <a:r>
              <a:rPr lang="en-US" dirty="0" smtClean="0">
                <a:cs typeface="ＭＳ Ｐゴシック"/>
              </a:rPr>
              <a:t>Network per project</a:t>
            </a:r>
          </a:p>
          <a:p>
            <a:pPr lvl="1">
              <a:buClr>
                <a:schemeClr val="tx2"/>
              </a:buClr>
            </a:pPr>
            <a:r>
              <a:rPr lang="en-US" dirty="0" smtClean="0"/>
              <a:t>Build/pay as you go</a:t>
            </a:r>
          </a:p>
          <a:p>
            <a:r>
              <a:rPr lang="en-US" dirty="0" smtClean="0">
                <a:cs typeface="ＭＳ Ｐゴシック"/>
              </a:rPr>
              <a:t>SCADA</a:t>
            </a:r>
          </a:p>
          <a:p>
            <a:r>
              <a:rPr lang="en-US" dirty="0" smtClean="0">
                <a:cs typeface="ＭＳ Ｐゴシック"/>
              </a:rPr>
              <a:t>Distribution </a:t>
            </a:r>
            <a:r>
              <a:rPr lang="en-US" dirty="0">
                <a:cs typeface="ＭＳ Ｐゴシック"/>
              </a:rPr>
              <a:t>a</a:t>
            </a:r>
            <a:r>
              <a:rPr lang="en-US" dirty="0" smtClean="0">
                <a:cs typeface="ＭＳ Ｐゴシック"/>
              </a:rPr>
              <a:t>utomation</a:t>
            </a:r>
          </a:p>
          <a:p>
            <a:r>
              <a:rPr lang="en-US" dirty="0" smtClean="0">
                <a:cs typeface="ＭＳ Ｐゴシック"/>
              </a:rPr>
              <a:t>Telemetry</a:t>
            </a:r>
          </a:p>
          <a:p>
            <a:r>
              <a:rPr lang="en-US" dirty="0" smtClean="0">
                <a:cs typeface="ＭＳ Ｐゴシック"/>
              </a:rPr>
              <a:t>Field data applications,…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4643439" y="1592263"/>
            <a:ext cx="3024186" cy="4608512"/>
          </a:xfrm>
        </p:spPr>
        <p:txBody>
          <a:bodyPr/>
          <a:lstStyle/>
          <a:p>
            <a:pPr>
              <a:buNone/>
            </a:pPr>
            <a:r>
              <a:rPr lang="en-US" sz="2000" b="1" u="sng" dirty="0" smtClean="0">
                <a:solidFill>
                  <a:srgbClr val="005ADE"/>
                </a:solidFill>
                <a:cs typeface="ＭＳ Ｐゴシック"/>
              </a:rPr>
              <a:t>Strategic approach</a:t>
            </a:r>
            <a:endParaRPr lang="en-US" sz="2400" b="1" u="sng" dirty="0" smtClean="0">
              <a:solidFill>
                <a:srgbClr val="005ADE"/>
              </a:solidFill>
              <a:cs typeface="ＭＳ Ｐゴシック"/>
            </a:endParaRPr>
          </a:p>
          <a:p>
            <a:r>
              <a:rPr lang="en-US" dirty="0" smtClean="0">
                <a:cs typeface="ＭＳ Ｐゴシック"/>
              </a:rPr>
              <a:t>Layered communications architecture </a:t>
            </a:r>
          </a:p>
          <a:p>
            <a:r>
              <a:rPr lang="en-US" dirty="0" smtClean="0">
                <a:cs typeface="ＭＳ Ｐゴシック"/>
              </a:rPr>
              <a:t>Supports for current plus future </a:t>
            </a:r>
            <a:r>
              <a:rPr lang="en-US" dirty="0">
                <a:cs typeface="ＭＳ Ｐゴシック"/>
              </a:rPr>
              <a:t>applications</a:t>
            </a:r>
            <a:endParaRPr lang="en-US" dirty="0" smtClean="0">
              <a:cs typeface="ＭＳ Ｐゴシック"/>
            </a:endParaRPr>
          </a:p>
          <a:p>
            <a:r>
              <a:rPr lang="en-US" dirty="0" smtClean="0">
                <a:cs typeface="ＭＳ Ｐゴシック"/>
              </a:rPr>
              <a:t>Minimizes incremental spend for additional field applications</a:t>
            </a:r>
          </a:p>
          <a:p>
            <a:r>
              <a:rPr lang="en-US" dirty="0" smtClean="0"/>
              <a:t>Leverages standards to make application roll out easier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Selecting a network communications strategy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71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0038"/>
            <a:ext cx="8610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2600" dirty="0"/>
              <a:t>Smart Networks</a:t>
            </a:r>
            <a:r>
              <a:rPr lang="en-US" sz="2600" dirty="0" smtClean="0"/>
              <a:t> fundamental to </a:t>
            </a:r>
            <a:r>
              <a:rPr lang="en-US" sz="2600" dirty="0"/>
              <a:t>Smart Grid 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335088" y="5926138"/>
            <a:ext cx="35020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/>
              <a:t>Source:  AEP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408113" y="4391025"/>
            <a:ext cx="6572250" cy="14398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1498600" y="1824038"/>
            <a:ext cx="17463" cy="397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 flipV="1">
            <a:off x="1514475" y="5784850"/>
            <a:ext cx="6442075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524000" y="4476750"/>
            <a:ext cx="2373313" cy="1300163"/>
          </a:xfrm>
          <a:prstGeom prst="rect">
            <a:avLst/>
          </a:prstGeom>
          <a:solidFill>
            <a:srgbClr val="9BA46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300" b="1"/>
              <a:t>AMI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3875088" y="3546475"/>
            <a:ext cx="917575" cy="942975"/>
          </a:xfrm>
          <a:prstGeom prst="rect">
            <a:avLst/>
          </a:prstGeom>
          <a:solidFill>
            <a:srgbClr val="BAC09A"/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4779963" y="2755900"/>
            <a:ext cx="401637" cy="790575"/>
          </a:xfrm>
          <a:prstGeom prst="rect">
            <a:avLst/>
          </a:prstGeom>
          <a:solidFill>
            <a:srgbClr val="BAC09A"/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5168900" y="1976438"/>
            <a:ext cx="793750" cy="766762"/>
          </a:xfrm>
          <a:prstGeom prst="rect">
            <a:avLst/>
          </a:prstGeom>
          <a:solidFill>
            <a:srgbClr val="BAC09A"/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760913" y="4552950"/>
            <a:ext cx="3117850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14300" indent="-114300">
              <a:spcBef>
                <a:spcPct val="50000"/>
              </a:spcBef>
            </a:pPr>
            <a:r>
              <a:rPr lang="en-US" sz="1200" b="1"/>
              <a:t>Initial Capital Outlay</a:t>
            </a:r>
          </a:p>
          <a:p>
            <a:pPr marL="114300" indent="-114300">
              <a:spcBef>
                <a:spcPct val="15000"/>
              </a:spcBef>
              <a:buFontTx/>
              <a:buChar char="•"/>
            </a:pPr>
            <a:r>
              <a:rPr lang="en-US" sz="1200"/>
              <a:t>Meter functionality</a:t>
            </a:r>
          </a:p>
          <a:p>
            <a:pPr marL="114300" indent="-114300">
              <a:spcBef>
                <a:spcPct val="15000"/>
              </a:spcBef>
              <a:buFontTx/>
              <a:buChar char="•"/>
            </a:pPr>
            <a:r>
              <a:rPr lang="en-US" sz="1200"/>
              <a:t>Communications infrastructure</a:t>
            </a:r>
          </a:p>
          <a:p>
            <a:pPr marL="114300" indent="-114300">
              <a:lnSpc>
                <a:spcPct val="90000"/>
              </a:lnSpc>
              <a:spcBef>
                <a:spcPct val="15000"/>
              </a:spcBef>
              <a:buFontTx/>
              <a:buChar char="•"/>
            </a:pPr>
            <a:r>
              <a:rPr lang="en-US" sz="1200"/>
              <a:t>Head-end &amp; legacy systems modifications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3051175" y="5848350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latin typeface="Arial Narrow" charset="0"/>
              </a:rPr>
              <a:t>Incremental Capital Commitment</a:t>
            </a: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 rot="-5400000">
            <a:off x="334963" y="3389313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latin typeface="Arial Narrow" charset="0"/>
              </a:rPr>
              <a:t>Expected Value</a:t>
            </a:r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5529263" y="2860675"/>
            <a:ext cx="14065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300" b="1"/>
              <a:t>Demand Response</a:t>
            </a: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4884738" y="3589338"/>
            <a:ext cx="1754187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300" b="1"/>
              <a:t>Distribution Operations &amp; Automation</a:t>
            </a:r>
          </a:p>
        </p:txBody>
      </p:sp>
      <p:sp>
        <p:nvSpPr>
          <p:cNvPr id="29712" name="Freeform 16"/>
          <p:cNvSpPr>
            <a:spLocks/>
          </p:cNvSpPr>
          <p:nvPr/>
        </p:nvSpPr>
        <p:spPr bwMode="auto">
          <a:xfrm>
            <a:off x="1533525" y="2230438"/>
            <a:ext cx="4713288" cy="3536950"/>
          </a:xfrm>
          <a:custGeom>
            <a:avLst/>
            <a:gdLst>
              <a:gd name="T0" fmla="*/ 0 w 1972"/>
              <a:gd name="T1" fmla="*/ 3536950 h 1568"/>
              <a:gd name="T2" fmla="*/ 2198897 w 1972"/>
              <a:gd name="T3" fmla="*/ 2941443 h 1568"/>
              <a:gd name="T4" fmla="*/ 3699883 w 1972"/>
              <a:gd name="T5" fmla="*/ 478210 h 1568"/>
              <a:gd name="T6" fmla="*/ 4713288 w 1972"/>
              <a:gd name="T7" fmla="*/ 72183 h 1568"/>
              <a:gd name="T8" fmla="*/ 0 60000 65536"/>
              <a:gd name="T9" fmla="*/ 0 60000 65536"/>
              <a:gd name="T10" fmla="*/ 0 60000 65536"/>
              <a:gd name="T11" fmla="*/ 0 60000 65536"/>
              <a:gd name="T12" fmla="*/ 0 w 1972"/>
              <a:gd name="T13" fmla="*/ 0 h 1568"/>
              <a:gd name="T14" fmla="*/ 1972 w 1972"/>
              <a:gd name="T15" fmla="*/ 1568 h 15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2" h="1568">
                <a:moveTo>
                  <a:pt x="0" y="1568"/>
                </a:moveTo>
                <a:cubicBezTo>
                  <a:pt x="153" y="1524"/>
                  <a:pt x="662" y="1530"/>
                  <a:pt x="920" y="1304"/>
                </a:cubicBezTo>
                <a:cubicBezTo>
                  <a:pt x="1178" y="1078"/>
                  <a:pt x="1373" y="424"/>
                  <a:pt x="1548" y="212"/>
                </a:cubicBezTo>
                <a:cubicBezTo>
                  <a:pt x="1723" y="0"/>
                  <a:pt x="1884" y="70"/>
                  <a:pt x="1972" y="32"/>
                </a:cubicBez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6137275" y="2000250"/>
            <a:ext cx="1406525" cy="488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300" b="1"/>
              <a:t>Extended Utility Roles</a:t>
            </a:r>
          </a:p>
        </p:txBody>
      </p:sp>
    </p:spTree>
    <p:extLst>
      <p:ext uri="{BB962C8B-B14F-4D97-AF65-F5344CB8AC3E}">
        <p14:creationId xmlns:p14="http://schemas.microsoft.com/office/powerpoint/2010/main" val="976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 xmlns:mv="urn:schemas-microsoft-com:mac:vml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Architectural choices: Mesh </a:t>
            </a:r>
            <a:r>
              <a:rPr lang="en-US" dirty="0" err="1" smtClean="0"/>
              <a:t>vs</a:t>
            </a:r>
            <a:r>
              <a:rPr lang="en-US" dirty="0" smtClean="0"/>
              <a:t> Cellular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03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vs. private networks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00642"/>
              </p:ext>
            </p:extLst>
          </p:nvPr>
        </p:nvGraphicFramePr>
        <p:xfrm>
          <a:off x="457200" y="1397000"/>
          <a:ext cx="8378952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3389376"/>
                <a:gridCol w="3389376"/>
              </a:tblGrid>
              <a:tr h="4085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Metric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Cellular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Private Network</a:t>
                      </a:r>
                      <a:endParaRPr lang="en-US" dirty="0"/>
                    </a:p>
                  </a:txBody>
                  <a:tcPr anchor="ctr"/>
                </a:tc>
              </a:tr>
              <a:tr h="822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Availability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Moderate-high availability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Can be designed to be very high availability (five nines)</a:t>
                      </a:r>
                    </a:p>
                  </a:txBody>
                  <a:tcPr anchor="ctr" horzOverflow="overflow"/>
                </a:tc>
              </a:tr>
              <a:tr h="100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Survivability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OK for non-critical data transport, inadequate for mission-critical apps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Highly survivable architectures and technology options</a:t>
                      </a:r>
                    </a:p>
                  </a:txBody>
                  <a:tcPr anchor="ctr" horzOverflow="overflow"/>
                </a:tc>
              </a:tr>
              <a:tr h="100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Coverage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Limited coverage in rural/lightly-populated areas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Can be engineered to very high levels, but requires mix of technologies</a:t>
                      </a:r>
                    </a:p>
                  </a:txBody>
                  <a:tcPr anchor="ctr" horzOverflow="overflow"/>
                </a:tc>
              </a:tr>
              <a:tr h="5875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Latency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100-1000 ms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10-100 ms</a:t>
                      </a:r>
                    </a:p>
                  </a:txBody>
                  <a:tcPr anchor="ctr" horzOverflow="overflow"/>
                </a:tc>
              </a:tr>
              <a:tr h="4085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Security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Adequate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Highly secure options exist</a:t>
                      </a:r>
                    </a:p>
                  </a:txBody>
                  <a:tcPr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3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many situations, private is strongly preferred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Coverage:</a:t>
            </a:r>
            <a:r>
              <a:rPr lang="en-US" dirty="0" smtClean="0"/>
              <a:t> Environments that have to build private networks because of lack of cellular coverage</a:t>
            </a:r>
          </a:p>
          <a:p>
            <a:pPr lvl="1"/>
            <a:r>
              <a:rPr lang="en-US" dirty="0" smtClean="0"/>
              <a:t>Remote locations (mines, ships, oil rigs, rural area), indoors (industrial)</a:t>
            </a:r>
          </a:p>
          <a:p>
            <a:r>
              <a:rPr lang="en-US" b="1" dirty="0" smtClean="0"/>
              <a:t>Performance:</a:t>
            </a:r>
            <a:r>
              <a:rPr lang="en-US" dirty="0" smtClean="0"/>
              <a:t> Where application performance needs can not be met by public cellular network</a:t>
            </a:r>
          </a:p>
          <a:p>
            <a:pPr lvl="1"/>
            <a:r>
              <a:rPr lang="en-US" dirty="0" smtClean="0"/>
              <a:t>Demanding applications: low latency DA (</a:t>
            </a:r>
            <a:r>
              <a:rPr lang="en-US" dirty="0" err="1" smtClean="0"/>
              <a:t>reclosers</a:t>
            </a:r>
            <a:r>
              <a:rPr lang="en-US" dirty="0" smtClean="0"/>
              <a:t>, </a:t>
            </a:r>
            <a:r>
              <a:rPr lang="en-US" dirty="0" err="1" smtClean="0"/>
              <a:t>sectionalizers</a:t>
            </a:r>
            <a:r>
              <a:rPr lang="en-US" dirty="0" smtClean="0"/>
              <a:t>, automated feeder </a:t>
            </a:r>
            <a:r>
              <a:rPr lang="en-US" dirty="0" err="1" smtClean="0"/>
              <a:t>reconfig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Mission-critical apps that require </a:t>
            </a:r>
            <a:r>
              <a:rPr lang="en-US" dirty="0" err="1" smtClean="0"/>
              <a:t>QoS</a:t>
            </a:r>
            <a:r>
              <a:rPr lang="en-US" dirty="0" smtClean="0"/>
              <a:t> and prioritized access</a:t>
            </a:r>
          </a:p>
          <a:p>
            <a:r>
              <a:rPr lang="en-US" b="1" dirty="0" smtClean="0"/>
              <a:t>Cost:</a:t>
            </a:r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dirty="0" smtClean="0"/>
              <a:t>here private offers a less expensive solution</a:t>
            </a:r>
          </a:p>
          <a:p>
            <a:pPr lvl="1"/>
            <a:r>
              <a:rPr lang="en-US" dirty="0" smtClean="0"/>
              <a:t>Rate structure favors capital spend over </a:t>
            </a:r>
            <a:r>
              <a:rPr lang="en-US" dirty="0" err="1" smtClean="0"/>
              <a:t>Opex</a:t>
            </a:r>
            <a:endParaRPr lang="en-US" dirty="0" smtClean="0"/>
          </a:p>
          <a:p>
            <a:pPr lvl="1"/>
            <a:r>
              <a:rPr lang="en-US" dirty="0" smtClean="0"/>
              <a:t>Public cellular data pricing is high and/or unpredictable</a:t>
            </a:r>
          </a:p>
          <a:p>
            <a:pPr lvl="1"/>
            <a:r>
              <a:rPr lang="en-US" dirty="0" smtClean="0"/>
              <a:t>Large number of devices and/or apps makes private cheaper</a:t>
            </a:r>
          </a:p>
          <a:p>
            <a:r>
              <a:rPr lang="en-US" b="1" dirty="0"/>
              <a:t>Other:</a:t>
            </a:r>
            <a:r>
              <a:rPr lang="en-US" dirty="0"/>
              <a:t> </a:t>
            </a:r>
            <a:r>
              <a:rPr lang="en-US" dirty="0" smtClean="0"/>
              <a:t>Other segments which </a:t>
            </a:r>
            <a:r>
              <a:rPr lang="en-US" dirty="0"/>
              <a:t>prefer private to public when both are viable options</a:t>
            </a:r>
          </a:p>
          <a:p>
            <a:pPr lvl="1"/>
            <a:r>
              <a:rPr lang="en-US" dirty="0"/>
              <a:t>In substation or industrial setting where 802.11 exists</a:t>
            </a:r>
          </a:p>
          <a:p>
            <a:pPr lvl="1"/>
            <a:r>
              <a:rPr lang="en-US" dirty="0"/>
              <a:t>Customer desires complete control with no dependence on public infrastructure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11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Competing approaches, but can also be complementary to a great extent. For example:</a:t>
            </a:r>
          </a:p>
          <a:p>
            <a:pPr lvl="1"/>
            <a:r>
              <a:rPr lang="en-US" dirty="0" smtClean="0"/>
              <a:t>Private mesh networks can extend the coverage of cellular and fill in dead spots</a:t>
            </a:r>
          </a:p>
          <a:p>
            <a:pPr lvl="1"/>
            <a:r>
              <a:rPr lang="en-US" dirty="0" smtClean="0"/>
              <a:t>Communications nodes can leverage multiple uplinks for failover</a:t>
            </a:r>
          </a:p>
          <a:p>
            <a:r>
              <a:rPr lang="en-US" dirty="0" smtClean="0"/>
              <a:t>Utilities are continuing to use public networks for</a:t>
            </a:r>
          </a:p>
          <a:p>
            <a:pPr lvl="1"/>
            <a:r>
              <a:rPr lang="en-US" dirty="0" smtClean="0"/>
              <a:t>Non-mission-critical applications (AMI backhaul, …)</a:t>
            </a:r>
          </a:p>
          <a:p>
            <a:pPr lvl="1"/>
            <a:r>
              <a:rPr lang="en-US" dirty="0" smtClean="0"/>
              <a:t>Point applications</a:t>
            </a:r>
          </a:p>
          <a:p>
            <a:pPr lvl="1"/>
            <a:r>
              <a:rPr lang="en-US" dirty="0" smtClean="0"/>
              <a:t>Fill-in for coverage where it may not be economical to build private networks</a:t>
            </a:r>
          </a:p>
          <a:p>
            <a:r>
              <a:rPr lang="en-US" dirty="0" smtClean="0"/>
              <a:t>Utilities tend to prefer private networks, especially where</a:t>
            </a:r>
          </a:p>
          <a:p>
            <a:pPr lvl="1"/>
            <a:r>
              <a:rPr lang="en-US" dirty="0" smtClean="0"/>
              <a:t>Mission-critical apps have stringent performance and reliability requirements</a:t>
            </a:r>
          </a:p>
          <a:p>
            <a:pPr lvl="1"/>
            <a:r>
              <a:rPr lang="en-US" dirty="0" smtClean="0"/>
              <a:t>Network is viewed as a common foundation for multiple smart grid applications</a:t>
            </a:r>
          </a:p>
          <a:p>
            <a:endParaRPr lang="en-US" dirty="0" smtClean="0"/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Public vs. private networks</a:t>
            </a:r>
            <a:endParaRPr lang="en-US" dirty="0" smtClean="0"/>
          </a:p>
        </p:txBody>
      </p:sp>
      <p:sp>
        <p:nvSpPr>
          <p:cNvPr id="2" name="Subtitle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7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Architectural choices: Licensed </a:t>
            </a:r>
            <a:r>
              <a:rPr lang="en-US" dirty="0" err="1" smtClean="0"/>
              <a:t>vs</a:t>
            </a:r>
            <a:r>
              <a:rPr lang="en-US" dirty="0" smtClean="0"/>
              <a:t> Unlicensed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513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025" name="Group 14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535068"/>
              </p:ext>
            </p:extLst>
          </p:nvPr>
        </p:nvGraphicFramePr>
        <p:xfrm>
          <a:off x="215900" y="1939208"/>
          <a:ext cx="8676580" cy="2857944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2483892"/>
                <a:gridCol w="2376264"/>
                <a:gridCol w="2376264"/>
                <a:gridCol w="1440160"/>
              </a:tblGrid>
              <a:tr h="6401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Exclusively Licensed Spectrum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Lightly Licensed Spectrum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anchor="b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Unlicensed Spectrum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anchor="b" horzOverflow="overflow"/>
                </a:tc>
              </a:tr>
              <a:tr h="36831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Cost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</a:tr>
              <a:tr h="3699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Availability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</a:tr>
              <a:tr h="3699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Performance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</a:tr>
              <a:tr h="3699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Interference 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</a:tr>
              <a:tr h="3699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Security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</a:tr>
              <a:tr h="3699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Interoperability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ＭＳ Ｐゴシック" pitchFamily="124" charset="-128"/>
                      </a:endParaRPr>
                    </a:p>
                  </a:txBody>
                  <a:tcPr marL="101399" marR="101399" marT="45722" marB="45722" horzOverflow="overflow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</a:rPr>
              <a:t>Comparing licensed and unlicensed spectrum </a:t>
            </a:r>
            <a:r>
              <a:rPr lang="en-US" kern="0" dirty="0">
                <a:solidFill>
                  <a:srgbClr val="5D9731"/>
                </a:solidFill>
                <a:cs typeface="ＭＳ Ｐゴシック" charset="-128"/>
              </a:rPr>
              <a:t/>
            </a:r>
            <a:br>
              <a:rPr lang="en-US" kern="0" dirty="0">
                <a:solidFill>
                  <a:srgbClr val="5D9731"/>
                </a:solidFill>
                <a:cs typeface="ＭＳ Ｐゴシック" charset="-128"/>
              </a:rPr>
            </a:br>
            <a:endParaRPr lang="en-US" dirty="0"/>
          </a:p>
        </p:txBody>
      </p:sp>
      <p:sp>
        <p:nvSpPr>
          <p:cNvPr id="27731" name="Text Box 133"/>
          <p:cNvSpPr txBox="1">
            <a:spLocks noChangeArrowheads="1"/>
          </p:cNvSpPr>
          <p:nvPr/>
        </p:nvSpPr>
        <p:spPr bwMode="auto">
          <a:xfrm>
            <a:off x="3392488" y="5157192"/>
            <a:ext cx="658812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b="1" dirty="0">
                <a:latin typeface="Trebuchet MS" pitchFamily="34" charset="0"/>
              </a:rPr>
              <a:t>Poor</a:t>
            </a:r>
          </a:p>
        </p:txBody>
      </p:sp>
      <p:sp>
        <p:nvSpPr>
          <p:cNvPr id="27732" name="Text Box 134"/>
          <p:cNvSpPr txBox="1">
            <a:spLocks noChangeArrowheads="1"/>
          </p:cNvSpPr>
          <p:nvPr/>
        </p:nvSpPr>
        <p:spPr bwMode="auto">
          <a:xfrm>
            <a:off x="5354638" y="5157192"/>
            <a:ext cx="687387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b="1" dirty="0">
                <a:solidFill>
                  <a:srgbClr val="000000"/>
                </a:solidFill>
                <a:latin typeface="Trebuchet MS" pitchFamily="34" charset="0"/>
              </a:rPr>
              <a:t>Best</a:t>
            </a:r>
          </a:p>
        </p:txBody>
      </p:sp>
      <p:sp>
        <p:nvSpPr>
          <p:cNvPr id="123015" name="Line 135"/>
          <p:cNvSpPr>
            <a:spLocks noChangeShapeType="1"/>
          </p:cNvSpPr>
          <p:nvPr/>
        </p:nvSpPr>
        <p:spPr bwMode="auto">
          <a:xfrm flipV="1">
            <a:off x="4327524" y="5306417"/>
            <a:ext cx="654051" cy="3176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5" name="Picture 89" descr="HarveyBall_100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55" y="2992670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2" descr="HarveyBall_075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5" y="3717032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2" descr="HarveyBall_075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55" y="3717032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63" name="Oval 1"/>
          <p:cNvSpPr>
            <a:spLocks noChangeArrowheads="1"/>
          </p:cNvSpPr>
          <p:nvPr/>
        </p:nvSpPr>
        <p:spPr bwMode="auto">
          <a:xfrm>
            <a:off x="5056188" y="5157192"/>
            <a:ext cx="284162" cy="283464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27764" name="Oval 49"/>
          <p:cNvSpPr>
            <a:spLocks noChangeArrowheads="1"/>
          </p:cNvSpPr>
          <p:nvPr/>
        </p:nvSpPr>
        <p:spPr bwMode="auto">
          <a:xfrm>
            <a:off x="3956050" y="5171480"/>
            <a:ext cx="284163" cy="283464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9" name="Picture 128" descr="HarveyBall_000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5" y="2620228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9" descr="HarveyBall_050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162" y="2992670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2" descr="HarveyBall_075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55" y="4077072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35" name="Picture 102" descr="HarveyBall_100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55" y="2620228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18" descr="HarveyBall_100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162" y="3717032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8" descr="HarveyBall_000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5" y="2992670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3" descr="HarveyBall_050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5" y="4077072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3" descr="HarveyBall_050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162" y="4077072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4" descr="HarveyBall_075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162" y="2620228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8" descr="HarveyBall_100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55" y="3341939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8" descr="HarveyBall_100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162" y="3341939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3" descr="HarveyBall_050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5" y="3341939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8" descr="HarveyBall_000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5" y="4474060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2" descr="HarveyBall_100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55" y="4474060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4" descr="HarveyBall_075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162" y="4474060"/>
            <a:ext cx="284163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48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Tropos overview</a:t>
            </a:r>
          </a:p>
          <a:p>
            <a:pPr lvl="0"/>
            <a:r>
              <a:rPr lang="en-US" dirty="0" smtClean="0"/>
              <a:t>Where we fit in the overall communications architecture</a:t>
            </a:r>
          </a:p>
          <a:p>
            <a:pPr lvl="0"/>
            <a:r>
              <a:rPr lang="en-US" dirty="0" smtClean="0"/>
              <a:t>Key architectural choices/alternatives</a:t>
            </a:r>
          </a:p>
          <a:p>
            <a:pPr lvl="1"/>
            <a:r>
              <a:rPr lang="en-US" dirty="0" smtClean="0"/>
              <a:t>Broadband </a:t>
            </a:r>
            <a:r>
              <a:rPr lang="en-US" dirty="0" err="1" smtClean="0"/>
              <a:t>vs</a:t>
            </a:r>
            <a:r>
              <a:rPr lang="en-US" dirty="0" smtClean="0"/>
              <a:t> narrowband</a:t>
            </a:r>
          </a:p>
          <a:p>
            <a:pPr lvl="1"/>
            <a:r>
              <a:rPr lang="en-US" dirty="0"/>
              <a:t>Public </a:t>
            </a:r>
            <a:r>
              <a:rPr lang="en-US" dirty="0" err="1"/>
              <a:t>vs</a:t>
            </a:r>
            <a:r>
              <a:rPr lang="en-US" dirty="0"/>
              <a:t> private</a:t>
            </a:r>
          </a:p>
          <a:p>
            <a:pPr lvl="1"/>
            <a:r>
              <a:rPr lang="en-US" dirty="0"/>
              <a:t>Licensed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smtClean="0"/>
              <a:t>unlicensed</a:t>
            </a:r>
          </a:p>
          <a:p>
            <a:pPr lvl="1"/>
            <a:r>
              <a:rPr lang="en-US" dirty="0" smtClean="0"/>
              <a:t>PTMP </a:t>
            </a:r>
            <a:r>
              <a:rPr lang="en-US" dirty="0" err="1" smtClean="0"/>
              <a:t>vs</a:t>
            </a:r>
            <a:r>
              <a:rPr lang="en-US" dirty="0" smtClean="0"/>
              <a:t> mesh</a:t>
            </a:r>
          </a:p>
          <a:p>
            <a:r>
              <a:rPr lang="en-US" dirty="0" smtClean="0"/>
              <a:t>What the key challenges are:</a:t>
            </a:r>
          </a:p>
          <a:p>
            <a:pPr lvl="1"/>
            <a:r>
              <a:rPr lang="en-US" dirty="0" smtClean="0"/>
              <a:t>Reliability, range, security, TCO</a:t>
            </a:r>
          </a:p>
          <a:p>
            <a:r>
              <a:rPr lang="en-US" dirty="0" smtClean="0"/>
              <a:t>Discussion: Where technology is headed:</a:t>
            </a:r>
          </a:p>
          <a:p>
            <a:pPr lvl="1"/>
            <a:r>
              <a:rPr lang="en-US" dirty="0" smtClean="0"/>
              <a:t>New spectrum: TVWS, 3.65 GHz, 700 MHz, 5GHz</a:t>
            </a:r>
          </a:p>
          <a:p>
            <a:pPr lvl="1"/>
            <a:r>
              <a:rPr lang="en-US" dirty="0" smtClean="0"/>
              <a:t>New RAN technologies: LTE, 802.11ac, 802.15.4g, MIMO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0"/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585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Architectural choices: Broadband mesh </a:t>
            </a:r>
            <a:r>
              <a:rPr lang="en-US" dirty="0" err="1" smtClean="0"/>
              <a:t>vs</a:t>
            </a:r>
            <a:r>
              <a:rPr lang="en-US" dirty="0" smtClean="0"/>
              <a:t> AMI mesh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September 2012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61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and latency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Requirements vs. </a:t>
            </a:r>
            <a:r>
              <a:rPr lang="en-US" dirty="0" smtClean="0"/>
              <a:t>performance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 flipH="1">
            <a:off x="1557871" y="1820178"/>
            <a:ext cx="0" cy="411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1569162" y="5940620"/>
            <a:ext cx="67959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154311" y="624542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Latency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430642" y="3586889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Throughput / device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7778" y="5472134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bps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7955" y="2249157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Mbps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177" y="3790089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Kbps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581" y="594062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1 </a:t>
            </a:r>
            <a:r>
              <a:rPr lang="en-US" sz="1400" dirty="0" err="1" smtClean="0">
                <a:latin typeface="+mn-lt"/>
              </a:rPr>
              <a:t>msec</a:t>
            </a:r>
            <a:endParaRPr lang="en-US" sz="1400" dirty="0" smtClean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43871" y="5946267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100 </a:t>
            </a:r>
            <a:r>
              <a:rPr lang="en-US" sz="1400" dirty="0" err="1" smtClean="0">
                <a:latin typeface="+mn-lt"/>
              </a:rPr>
              <a:t>msec</a:t>
            </a:r>
            <a:endParaRPr lang="en-US" sz="1400" dirty="0" smtClean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00622" y="594062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&gt;5 sec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2000" y="5946267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1 sec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6694311" y="4766580"/>
            <a:ext cx="914400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24" charset="-128"/>
              </a:rPr>
              <a:t>AMI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3663244" y="3033736"/>
            <a:ext cx="914400" cy="914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24" charset="-128"/>
              </a:rPr>
              <a:t>AMI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24" charset="-128"/>
              </a:rPr>
              <a:t>BH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6163733" y="4202135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24" charset="-128"/>
              </a:rPr>
              <a:t>Res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24" charset="-128"/>
              </a:rPr>
              <a:t>DR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1727200" y="3982002"/>
            <a:ext cx="914400" cy="914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24" charset="-128"/>
              </a:rPr>
              <a:t>Protect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2438400" y="1989513"/>
            <a:ext cx="914400" cy="914400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24" charset="-128"/>
              </a:rPr>
              <a:t>Video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2850446" y="4004580"/>
            <a:ext cx="914400" cy="914400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24" charset="-128"/>
              </a:rPr>
              <a:t>Volt VAR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ea typeface="ＭＳ Ｐゴシック" pitchFamily="124" charset="-128"/>
              </a:rPr>
              <a:t>Cont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413956" y="1978223"/>
            <a:ext cx="914400" cy="914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 smtClean="0">
                <a:solidFill>
                  <a:schemeClr val="bg1"/>
                </a:solidFill>
                <a:ea typeface="ＭＳ Ｐゴシック" pitchFamily="124" charset="-128"/>
              </a:rPr>
              <a:t>Mobile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1" dirty="0" smtClean="0">
                <a:solidFill>
                  <a:schemeClr val="bg1"/>
                </a:solidFill>
                <a:ea typeface="ＭＳ Ｐゴシック" pitchFamily="124" charset="-128"/>
              </a:rPr>
              <a:t>WF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 rot="2024611">
            <a:off x="1682039" y="1136823"/>
            <a:ext cx="3602275" cy="477052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 rot="2024611">
            <a:off x="5862300" y="3470674"/>
            <a:ext cx="1912377" cy="265954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74356" y="1396845"/>
            <a:ext cx="183444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Broadband Mesh Performance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03911" y="3152269"/>
            <a:ext cx="13772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AMI Mesh Performance</a:t>
            </a:r>
          </a:p>
        </p:txBody>
      </p:sp>
    </p:spTree>
    <p:extLst>
      <p:ext uri="{BB962C8B-B14F-4D97-AF65-F5344CB8AC3E}">
        <p14:creationId xmlns:p14="http://schemas.microsoft.com/office/powerpoint/2010/main" val="62470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Architectural choices: Mesh </a:t>
            </a:r>
            <a:r>
              <a:rPr lang="en-US" dirty="0" err="1" smtClean="0"/>
              <a:t>vs</a:t>
            </a:r>
            <a:r>
              <a:rPr lang="en-US" dirty="0" smtClean="0"/>
              <a:t> Broadband PTMP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43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architectures and applications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Mesh architectural attributes:</a:t>
            </a:r>
          </a:p>
          <a:p>
            <a:pPr lvl="1"/>
            <a:r>
              <a:rPr lang="en-US" dirty="0" smtClean="0"/>
              <a:t>Self-organizing </a:t>
            </a:r>
            <a:r>
              <a:rPr lang="en-US" dirty="0" smtClean="0">
                <a:sym typeface="Wingdings"/>
              </a:rPr>
              <a:t> military ad hoc networks</a:t>
            </a:r>
          </a:p>
          <a:p>
            <a:pPr lvl="1"/>
            <a:r>
              <a:rPr lang="en-US" dirty="0" smtClean="0">
                <a:sym typeface="Wingdings"/>
              </a:rPr>
              <a:t>Resilient and self-optimizing  High-reliability mission-critical communications in private networks</a:t>
            </a:r>
          </a:p>
          <a:p>
            <a:pPr lvl="1"/>
            <a:r>
              <a:rPr lang="en-US" dirty="0" smtClean="0">
                <a:sym typeface="Wingdings"/>
              </a:rPr>
              <a:t>High capacity  </a:t>
            </a:r>
            <a:r>
              <a:rPr lang="en-US" dirty="0" err="1" smtClean="0">
                <a:sym typeface="Wingdings"/>
              </a:rPr>
              <a:t>densified</a:t>
            </a:r>
            <a:r>
              <a:rPr lang="en-US" dirty="0" smtClean="0">
                <a:sym typeface="Wingdings"/>
              </a:rPr>
              <a:t> small cells (</a:t>
            </a:r>
            <a:r>
              <a:rPr lang="en-US" dirty="0" err="1" smtClean="0">
                <a:sym typeface="Wingdings"/>
              </a:rPr>
              <a:t>WiFi</a:t>
            </a:r>
            <a:r>
              <a:rPr lang="en-US" dirty="0" smtClean="0">
                <a:sym typeface="Wingdings"/>
              </a:rPr>
              <a:t> or LTE) for scaling mobile data capacity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/>
              <a:t>Fractional backhaul </a:t>
            </a:r>
            <a:r>
              <a:rPr lang="en-US" dirty="0" smtClean="0">
                <a:sym typeface="Wingdings"/>
              </a:rPr>
              <a:t> cost-effective solution where supporting wired infrastructure is minimal/expensive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Oval 2"/>
          <p:cNvSpPr>
            <a:spLocks noChangeArrowheads="1"/>
          </p:cNvSpPr>
          <p:nvPr/>
        </p:nvSpPr>
        <p:spPr bwMode="auto">
          <a:xfrm>
            <a:off x="1827213" y="1544638"/>
            <a:ext cx="1908175" cy="1828800"/>
          </a:xfrm>
          <a:prstGeom prst="ellipse">
            <a:avLst/>
          </a:prstGeom>
          <a:gradFill rotWithShape="1">
            <a:gsLst>
              <a:gs pos="0">
                <a:srgbClr val="8EE88E">
                  <a:alpha val="89000"/>
                </a:srgbClr>
              </a:gs>
              <a:gs pos="100000">
                <a:srgbClr val="00CC00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07" name="Oval 3"/>
          <p:cNvSpPr>
            <a:spLocks noChangeArrowheads="1"/>
          </p:cNvSpPr>
          <p:nvPr/>
        </p:nvSpPr>
        <p:spPr bwMode="auto">
          <a:xfrm>
            <a:off x="647700" y="2338388"/>
            <a:ext cx="1908175" cy="1828800"/>
          </a:xfrm>
          <a:prstGeom prst="ellipse">
            <a:avLst/>
          </a:prstGeom>
          <a:gradFill rotWithShape="1">
            <a:gsLst>
              <a:gs pos="0">
                <a:srgbClr val="8EE88E">
                  <a:alpha val="89000"/>
                </a:srgbClr>
              </a:gs>
              <a:gs pos="100000">
                <a:srgbClr val="00CC00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08" name="Oval 4"/>
          <p:cNvSpPr>
            <a:spLocks noChangeArrowheads="1"/>
          </p:cNvSpPr>
          <p:nvPr/>
        </p:nvSpPr>
        <p:spPr bwMode="auto">
          <a:xfrm>
            <a:off x="960438" y="4419600"/>
            <a:ext cx="1908175" cy="1828800"/>
          </a:xfrm>
          <a:prstGeom prst="ellipse">
            <a:avLst/>
          </a:prstGeom>
          <a:gradFill rotWithShape="1">
            <a:gsLst>
              <a:gs pos="0">
                <a:srgbClr val="8EE88E">
                  <a:alpha val="89000"/>
                </a:srgbClr>
              </a:gs>
              <a:gs pos="100000">
                <a:srgbClr val="00CC00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09" name="Oval 5"/>
          <p:cNvSpPr>
            <a:spLocks noChangeArrowheads="1"/>
          </p:cNvSpPr>
          <p:nvPr/>
        </p:nvSpPr>
        <p:spPr bwMode="auto">
          <a:xfrm>
            <a:off x="6832600" y="4479925"/>
            <a:ext cx="1908175" cy="1828800"/>
          </a:xfrm>
          <a:prstGeom prst="ellipse">
            <a:avLst/>
          </a:prstGeom>
          <a:gradFill rotWithShape="1">
            <a:gsLst>
              <a:gs pos="0">
                <a:srgbClr val="FF8EBB">
                  <a:alpha val="89000"/>
                </a:srgbClr>
              </a:gs>
              <a:gs pos="100000">
                <a:srgbClr val="FF0066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0" name="Oval 6"/>
          <p:cNvSpPr>
            <a:spLocks noChangeArrowheads="1"/>
          </p:cNvSpPr>
          <p:nvPr/>
        </p:nvSpPr>
        <p:spPr bwMode="auto">
          <a:xfrm>
            <a:off x="6638925" y="2674938"/>
            <a:ext cx="1908175" cy="1828800"/>
          </a:xfrm>
          <a:prstGeom prst="ellipse">
            <a:avLst/>
          </a:prstGeom>
          <a:gradFill rotWithShape="1">
            <a:gsLst>
              <a:gs pos="0">
                <a:srgbClr val="FF8EBB">
                  <a:alpha val="89000"/>
                </a:srgbClr>
              </a:gs>
              <a:gs pos="100000">
                <a:srgbClr val="FF0066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5843588" y="1844675"/>
            <a:ext cx="1908175" cy="1828800"/>
          </a:xfrm>
          <a:prstGeom prst="ellipse">
            <a:avLst/>
          </a:prstGeom>
          <a:gradFill rotWithShape="1">
            <a:gsLst>
              <a:gs pos="0">
                <a:srgbClr val="FF8EBB">
                  <a:alpha val="89000"/>
                </a:srgbClr>
              </a:gs>
              <a:gs pos="100000">
                <a:srgbClr val="FF0066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3294063" y="1412875"/>
            <a:ext cx="1908175" cy="1828800"/>
          </a:xfrm>
          <a:prstGeom prst="ellipse">
            <a:avLst/>
          </a:prstGeom>
          <a:gradFill rotWithShape="1">
            <a:gsLst>
              <a:gs pos="0">
                <a:srgbClr val="A5A5E8">
                  <a:alpha val="89000"/>
                </a:srgbClr>
              </a:gs>
              <a:gs pos="100000">
                <a:srgbClr val="3333CC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3" name="Oval 9"/>
          <p:cNvSpPr>
            <a:spLocks noChangeArrowheads="1"/>
          </p:cNvSpPr>
          <p:nvPr/>
        </p:nvSpPr>
        <p:spPr bwMode="auto">
          <a:xfrm>
            <a:off x="2873375" y="2543175"/>
            <a:ext cx="1908175" cy="1828800"/>
          </a:xfrm>
          <a:prstGeom prst="ellipse">
            <a:avLst/>
          </a:prstGeom>
          <a:gradFill rotWithShape="1">
            <a:gsLst>
              <a:gs pos="0">
                <a:srgbClr val="A5A5E8">
                  <a:alpha val="89000"/>
                </a:srgbClr>
              </a:gs>
              <a:gs pos="100000">
                <a:srgbClr val="3333CC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4" name="Oval 10"/>
          <p:cNvSpPr>
            <a:spLocks noChangeArrowheads="1"/>
          </p:cNvSpPr>
          <p:nvPr/>
        </p:nvSpPr>
        <p:spPr bwMode="auto">
          <a:xfrm>
            <a:off x="2633663" y="3540125"/>
            <a:ext cx="1908175" cy="1828800"/>
          </a:xfrm>
          <a:prstGeom prst="ellipse">
            <a:avLst/>
          </a:prstGeom>
          <a:gradFill rotWithShape="1">
            <a:gsLst>
              <a:gs pos="0">
                <a:srgbClr val="A5A5E8">
                  <a:alpha val="89000"/>
                </a:srgbClr>
              </a:gs>
              <a:gs pos="100000">
                <a:srgbClr val="3333CC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5" name="Oval 11"/>
          <p:cNvSpPr>
            <a:spLocks noChangeArrowheads="1"/>
          </p:cNvSpPr>
          <p:nvPr/>
        </p:nvSpPr>
        <p:spPr bwMode="auto">
          <a:xfrm>
            <a:off x="1189038" y="3108325"/>
            <a:ext cx="1908175" cy="1828800"/>
          </a:xfrm>
          <a:prstGeom prst="ellipse">
            <a:avLst/>
          </a:prstGeom>
          <a:gradFill rotWithShape="1">
            <a:gsLst>
              <a:gs pos="0">
                <a:srgbClr val="8EE88E">
                  <a:alpha val="89000"/>
                </a:srgbClr>
              </a:gs>
              <a:gs pos="100000">
                <a:srgbClr val="00CC00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6" name="Oval 12"/>
          <p:cNvSpPr>
            <a:spLocks noChangeArrowheads="1"/>
          </p:cNvSpPr>
          <p:nvPr/>
        </p:nvSpPr>
        <p:spPr bwMode="auto">
          <a:xfrm>
            <a:off x="3921125" y="3960813"/>
            <a:ext cx="1908175" cy="1828800"/>
          </a:xfrm>
          <a:prstGeom prst="ellipse">
            <a:avLst/>
          </a:prstGeom>
          <a:gradFill rotWithShape="1">
            <a:gsLst>
              <a:gs pos="0">
                <a:srgbClr val="A5A5E8">
                  <a:alpha val="89000"/>
                </a:srgbClr>
              </a:gs>
              <a:gs pos="100000">
                <a:srgbClr val="3333CC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7" name="Oval 13"/>
          <p:cNvSpPr>
            <a:spLocks noChangeArrowheads="1"/>
          </p:cNvSpPr>
          <p:nvPr/>
        </p:nvSpPr>
        <p:spPr bwMode="auto">
          <a:xfrm>
            <a:off x="4595813" y="2719388"/>
            <a:ext cx="1908175" cy="1828800"/>
          </a:xfrm>
          <a:prstGeom prst="ellipse">
            <a:avLst/>
          </a:prstGeom>
          <a:gradFill rotWithShape="1">
            <a:gsLst>
              <a:gs pos="0">
                <a:srgbClr val="FF8EBB">
                  <a:alpha val="89000"/>
                </a:srgbClr>
              </a:gs>
              <a:gs pos="100000">
                <a:srgbClr val="FF0066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8" name="Oval 14"/>
          <p:cNvSpPr>
            <a:spLocks noChangeArrowheads="1"/>
          </p:cNvSpPr>
          <p:nvPr/>
        </p:nvSpPr>
        <p:spPr bwMode="auto">
          <a:xfrm>
            <a:off x="4378325" y="1422400"/>
            <a:ext cx="1908175" cy="1828800"/>
          </a:xfrm>
          <a:prstGeom prst="ellipse">
            <a:avLst/>
          </a:prstGeom>
          <a:gradFill rotWithShape="1">
            <a:gsLst>
              <a:gs pos="0">
                <a:srgbClr val="FF8EBB">
                  <a:alpha val="89000"/>
                </a:srgbClr>
              </a:gs>
              <a:gs pos="100000">
                <a:srgbClr val="FF0066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19" name="Oval 15"/>
          <p:cNvSpPr>
            <a:spLocks noChangeArrowheads="1"/>
          </p:cNvSpPr>
          <p:nvPr/>
        </p:nvSpPr>
        <p:spPr bwMode="auto">
          <a:xfrm>
            <a:off x="5762625" y="3697288"/>
            <a:ext cx="1908175" cy="1828800"/>
          </a:xfrm>
          <a:prstGeom prst="ellipse">
            <a:avLst/>
          </a:prstGeom>
          <a:gradFill rotWithShape="1">
            <a:gsLst>
              <a:gs pos="0">
                <a:srgbClr val="FF8EBB">
                  <a:alpha val="89000"/>
                </a:srgbClr>
              </a:gs>
              <a:gs pos="100000">
                <a:srgbClr val="FF0066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6350" cap="rnd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cs typeface="ＭＳ Ｐゴシック"/>
            </a:endParaRPr>
          </a:p>
        </p:txBody>
      </p:sp>
      <p:sp>
        <p:nvSpPr>
          <p:cNvPr id="123921" name="Line 17"/>
          <p:cNvSpPr>
            <a:spLocks noChangeShapeType="1"/>
          </p:cNvSpPr>
          <p:nvPr/>
        </p:nvSpPr>
        <p:spPr bwMode="auto">
          <a:xfrm>
            <a:off x="4881563" y="4984750"/>
            <a:ext cx="0" cy="4730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22" name="Line 18"/>
          <p:cNvSpPr>
            <a:spLocks noChangeShapeType="1"/>
          </p:cNvSpPr>
          <p:nvPr/>
        </p:nvSpPr>
        <p:spPr bwMode="auto">
          <a:xfrm flipV="1">
            <a:off x="4908550" y="4664075"/>
            <a:ext cx="1798638" cy="238125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23" name="Line 19"/>
          <p:cNvSpPr>
            <a:spLocks noChangeShapeType="1"/>
          </p:cNvSpPr>
          <p:nvPr/>
        </p:nvSpPr>
        <p:spPr bwMode="auto">
          <a:xfrm flipH="1" flipV="1">
            <a:off x="4017963" y="2384425"/>
            <a:ext cx="1341437" cy="0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24" name="Line 20"/>
          <p:cNvSpPr>
            <a:spLocks noChangeShapeType="1"/>
          </p:cNvSpPr>
          <p:nvPr/>
        </p:nvSpPr>
        <p:spPr bwMode="auto">
          <a:xfrm flipV="1">
            <a:off x="3614738" y="3476625"/>
            <a:ext cx="295275" cy="985838"/>
          </a:xfrm>
          <a:prstGeom prst="line">
            <a:avLst/>
          </a:prstGeom>
          <a:noFill/>
          <a:ln w="57150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25" name="Line 21"/>
          <p:cNvSpPr>
            <a:spLocks noChangeShapeType="1"/>
          </p:cNvSpPr>
          <p:nvPr/>
        </p:nvSpPr>
        <p:spPr bwMode="auto">
          <a:xfrm flipV="1">
            <a:off x="2073275" y="3503613"/>
            <a:ext cx="1830388" cy="581025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26" name="Line 22"/>
          <p:cNvSpPr>
            <a:spLocks noChangeShapeType="1"/>
          </p:cNvSpPr>
          <p:nvPr/>
        </p:nvSpPr>
        <p:spPr bwMode="auto">
          <a:xfrm flipH="1">
            <a:off x="3897313" y="2447925"/>
            <a:ext cx="254000" cy="1055688"/>
          </a:xfrm>
          <a:prstGeom prst="line">
            <a:avLst/>
          </a:prstGeom>
          <a:noFill/>
          <a:ln w="57150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27" name="Line 23"/>
          <p:cNvSpPr>
            <a:spLocks noChangeShapeType="1"/>
          </p:cNvSpPr>
          <p:nvPr/>
        </p:nvSpPr>
        <p:spPr bwMode="auto">
          <a:xfrm flipH="1" flipV="1">
            <a:off x="3748088" y="3479800"/>
            <a:ext cx="1879600" cy="227013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28" name="Line 24"/>
          <p:cNvSpPr>
            <a:spLocks noChangeShapeType="1"/>
          </p:cNvSpPr>
          <p:nvPr/>
        </p:nvSpPr>
        <p:spPr bwMode="auto">
          <a:xfrm flipH="1" flipV="1">
            <a:off x="5359400" y="2384425"/>
            <a:ext cx="268288" cy="1322388"/>
          </a:xfrm>
          <a:prstGeom prst="line">
            <a:avLst/>
          </a:prstGeom>
          <a:noFill/>
          <a:ln w="57150" cmpd="tri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29" name="Line 25"/>
          <p:cNvSpPr>
            <a:spLocks noChangeShapeType="1"/>
          </p:cNvSpPr>
          <p:nvPr/>
        </p:nvSpPr>
        <p:spPr bwMode="auto">
          <a:xfrm flipH="1" flipV="1">
            <a:off x="5561013" y="3706813"/>
            <a:ext cx="1157287" cy="944562"/>
          </a:xfrm>
          <a:prstGeom prst="line">
            <a:avLst/>
          </a:prstGeom>
          <a:noFill/>
          <a:ln w="57150" cmpd="tri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30" name="Line 26"/>
          <p:cNvSpPr>
            <a:spLocks noChangeShapeType="1"/>
          </p:cNvSpPr>
          <p:nvPr/>
        </p:nvSpPr>
        <p:spPr bwMode="auto">
          <a:xfrm flipH="1" flipV="1">
            <a:off x="3602038" y="4478338"/>
            <a:ext cx="1214437" cy="423862"/>
          </a:xfrm>
          <a:prstGeom prst="line">
            <a:avLst/>
          </a:prstGeom>
          <a:noFill/>
          <a:ln w="57150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32" name="Line 28"/>
          <p:cNvSpPr>
            <a:spLocks noChangeShapeType="1"/>
          </p:cNvSpPr>
          <p:nvPr/>
        </p:nvSpPr>
        <p:spPr bwMode="auto">
          <a:xfrm>
            <a:off x="4151313" y="2384425"/>
            <a:ext cx="1476375" cy="1322388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33" name="Line 29"/>
          <p:cNvSpPr>
            <a:spLocks noChangeShapeType="1"/>
          </p:cNvSpPr>
          <p:nvPr/>
        </p:nvSpPr>
        <p:spPr bwMode="auto">
          <a:xfrm flipH="1" flipV="1">
            <a:off x="2074863" y="4105275"/>
            <a:ext cx="1538287" cy="363538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34" name="Line 30"/>
          <p:cNvSpPr>
            <a:spLocks noChangeShapeType="1"/>
          </p:cNvSpPr>
          <p:nvPr/>
        </p:nvSpPr>
        <p:spPr bwMode="auto">
          <a:xfrm flipH="1" flipV="1">
            <a:off x="6767513" y="2762250"/>
            <a:ext cx="671512" cy="819150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35" name="Line 31"/>
          <p:cNvSpPr>
            <a:spLocks noChangeShapeType="1"/>
          </p:cNvSpPr>
          <p:nvPr/>
        </p:nvSpPr>
        <p:spPr bwMode="auto">
          <a:xfrm flipH="1" flipV="1">
            <a:off x="5426075" y="2384425"/>
            <a:ext cx="1274763" cy="377825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36" name="Line 32"/>
          <p:cNvSpPr>
            <a:spLocks noChangeShapeType="1"/>
          </p:cNvSpPr>
          <p:nvPr/>
        </p:nvSpPr>
        <p:spPr bwMode="auto">
          <a:xfrm flipH="1">
            <a:off x="2687638" y="2384425"/>
            <a:ext cx="1330325" cy="71438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37" name="Line 33"/>
          <p:cNvSpPr>
            <a:spLocks noChangeShapeType="1"/>
          </p:cNvSpPr>
          <p:nvPr/>
        </p:nvSpPr>
        <p:spPr bwMode="auto">
          <a:xfrm flipV="1">
            <a:off x="1670050" y="2481263"/>
            <a:ext cx="1017588" cy="784225"/>
          </a:xfrm>
          <a:prstGeom prst="line">
            <a:avLst/>
          </a:prstGeom>
          <a:noFill/>
          <a:ln w="57150" cmpd="tri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38" name="Line 34"/>
          <p:cNvSpPr>
            <a:spLocks noChangeShapeType="1"/>
          </p:cNvSpPr>
          <p:nvPr/>
        </p:nvSpPr>
        <p:spPr bwMode="auto">
          <a:xfrm flipH="1" flipV="1">
            <a:off x="1603375" y="3265488"/>
            <a:ext cx="469900" cy="881062"/>
          </a:xfrm>
          <a:prstGeom prst="line">
            <a:avLst/>
          </a:prstGeom>
          <a:noFill/>
          <a:ln w="57150" cmpd="tri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39" name="Line 35"/>
          <p:cNvSpPr>
            <a:spLocks noChangeShapeType="1"/>
          </p:cNvSpPr>
          <p:nvPr/>
        </p:nvSpPr>
        <p:spPr bwMode="auto">
          <a:xfrm>
            <a:off x="2771775" y="2471738"/>
            <a:ext cx="1185863" cy="1030287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0" name="Line 36"/>
          <p:cNvSpPr>
            <a:spLocks noChangeShapeType="1"/>
          </p:cNvSpPr>
          <p:nvPr/>
        </p:nvSpPr>
        <p:spPr bwMode="auto">
          <a:xfrm flipV="1">
            <a:off x="5694363" y="2762250"/>
            <a:ext cx="1073150" cy="944563"/>
          </a:xfrm>
          <a:prstGeom prst="line">
            <a:avLst/>
          </a:prstGeom>
          <a:noFill/>
          <a:ln w="57150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1" name="Line 37"/>
          <p:cNvSpPr>
            <a:spLocks noChangeShapeType="1"/>
          </p:cNvSpPr>
          <p:nvPr/>
        </p:nvSpPr>
        <p:spPr bwMode="auto">
          <a:xfrm flipV="1">
            <a:off x="5627688" y="3581400"/>
            <a:ext cx="1811337" cy="125413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2" name="Line 38"/>
          <p:cNvSpPr>
            <a:spLocks noChangeShapeType="1"/>
          </p:cNvSpPr>
          <p:nvPr/>
        </p:nvSpPr>
        <p:spPr bwMode="auto">
          <a:xfrm flipH="1" flipV="1">
            <a:off x="1603375" y="3265488"/>
            <a:ext cx="2335213" cy="223837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3" name="Line 39"/>
          <p:cNvSpPr>
            <a:spLocks noChangeShapeType="1"/>
          </p:cNvSpPr>
          <p:nvPr/>
        </p:nvSpPr>
        <p:spPr bwMode="auto">
          <a:xfrm>
            <a:off x="6786563" y="4640263"/>
            <a:ext cx="998537" cy="814387"/>
          </a:xfrm>
          <a:prstGeom prst="line">
            <a:avLst/>
          </a:prstGeom>
          <a:noFill/>
          <a:ln w="57150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4" name="Line 40"/>
          <p:cNvSpPr>
            <a:spLocks noChangeShapeType="1"/>
          </p:cNvSpPr>
          <p:nvPr/>
        </p:nvSpPr>
        <p:spPr bwMode="auto">
          <a:xfrm flipH="1">
            <a:off x="1871663" y="4054475"/>
            <a:ext cx="225425" cy="1352550"/>
          </a:xfrm>
          <a:prstGeom prst="line">
            <a:avLst/>
          </a:prstGeom>
          <a:noFill/>
          <a:ln w="57150" cmpd="tri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5" name="Line 41"/>
          <p:cNvSpPr>
            <a:spLocks noChangeShapeType="1"/>
          </p:cNvSpPr>
          <p:nvPr/>
        </p:nvSpPr>
        <p:spPr bwMode="auto">
          <a:xfrm flipH="1">
            <a:off x="1938338" y="4587875"/>
            <a:ext cx="1609725" cy="819150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6" name="Line 42"/>
          <p:cNvSpPr>
            <a:spLocks noChangeShapeType="1"/>
          </p:cNvSpPr>
          <p:nvPr/>
        </p:nvSpPr>
        <p:spPr bwMode="auto">
          <a:xfrm flipH="1">
            <a:off x="1938338" y="4902200"/>
            <a:ext cx="2884487" cy="566738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7" name="Line 43"/>
          <p:cNvSpPr>
            <a:spLocks noChangeShapeType="1"/>
          </p:cNvSpPr>
          <p:nvPr/>
        </p:nvSpPr>
        <p:spPr bwMode="auto">
          <a:xfrm flipH="1" flipV="1">
            <a:off x="7493000" y="3622675"/>
            <a:ext cx="298450" cy="1833563"/>
          </a:xfrm>
          <a:prstGeom prst="line">
            <a:avLst/>
          </a:prstGeom>
          <a:noFill/>
          <a:ln w="57150" cmpd="tri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8" name="Line 44"/>
          <p:cNvSpPr>
            <a:spLocks noChangeShapeType="1"/>
          </p:cNvSpPr>
          <p:nvPr/>
        </p:nvSpPr>
        <p:spPr bwMode="auto">
          <a:xfrm flipV="1">
            <a:off x="6700838" y="3643313"/>
            <a:ext cx="669925" cy="944562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49" name="Line 45"/>
          <p:cNvSpPr>
            <a:spLocks noChangeShapeType="1"/>
          </p:cNvSpPr>
          <p:nvPr/>
        </p:nvSpPr>
        <p:spPr bwMode="auto">
          <a:xfrm flipH="1">
            <a:off x="596900" y="3282950"/>
            <a:ext cx="1023938" cy="4000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961" name="Rectangle 57"/>
          <p:cNvSpPr>
            <a:spLocks noChangeArrowheads="1"/>
          </p:cNvSpPr>
          <p:nvPr/>
        </p:nvSpPr>
        <p:spPr bwMode="auto">
          <a:xfrm>
            <a:off x="0" y="1028700"/>
            <a:ext cx="91440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800" dirty="0">
                <a:latin typeface="+mj-lt"/>
                <a:cs typeface="ＭＳ Ｐゴシック"/>
              </a:rPr>
              <a:t>Tropos </a:t>
            </a:r>
            <a:r>
              <a:rPr lang="en-US" sz="1800" dirty="0" smtClean="0">
                <a:latin typeface="+mj-lt"/>
                <a:cs typeface="ＭＳ Ｐゴシック"/>
              </a:rPr>
              <a:t>Mesh OS leverages multiple paths</a:t>
            </a:r>
            <a:r>
              <a:rPr lang="en-US" sz="1800" dirty="0">
                <a:latin typeface="+mj-lt"/>
                <a:cs typeface="ＭＳ Ｐゴシック"/>
              </a:rPr>
              <a:t>, </a:t>
            </a:r>
            <a:r>
              <a:rPr lang="en-US" sz="1800" dirty="0" smtClean="0">
                <a:latin typeface="+mj-lt"/>
                <a:cs typeface="ＭＳ Ｐゴシック"/>
              </a:rPr>
              <a:t>channels and bands to </a:t>
            </a:r>
            <a:br>
              <a:rPr lang="en-US" sz="1800" dirty="0" smtClean="0">
                <a:latin typeface="+mj-lt"/>
                <a:cs typeface="ＭＳ Ｐゴシック"/>
              </a:rPr>
            </a:br>
            <a:r>
              <a:rPr lang="en-US" sz="1800" dirty="0" smtClean="0">
                <a:latin typeface="+mj-lt"/>
                <a:cs typeface="ＭＳ Ｐゴシック"/>
              </a:rPr>
              <a:t>create robust, high performance networks</a:t>
            </a:r>
            <a:endParaRPr lang="en-US" sz="1800" dirty="0">
              <a:latin typeface="+mj-lt"/>
              <a:cs typeface="ＭＳ Ｐゴシック"/>
            </a:endParaRPr>
          </a:p>
        </p:txBody>
      </p:sp>
      <p:sp>
        <p:nvSpPr>
          <p:cNvPr id="533562" name="AutoShape 58"/>
          <p:cNvSpPr>
            <a:spLocks noChangeArrowheads="1"/>
          </p:cNvSpPr>
          <p:nvPr/>
        </p:nvSpPr>
        <p:spPr bwMode="auto">
          <a:xfrm>
            <a:off x="6548438" y="2552700"/>
            <a:ext cx="471487" cy="417513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63" name="AutoShape 59"/>
          <p:cNvSpPr>
            <a:spLocks noChangeArrowheads="1"/>
          </p:cNvSpPr>
          <p:nvPr/>
        </p:nvSpPr>
        <p:spPr bwMode="auto">
          <a:xfrm>
            <a:off x="7197725" y="3341688"/>
            <a:ext cx="471488" cy="417512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64" name="AutoShape 60"/>
          <p:cNvSpPr>
            <a:spLocks noChangeArrowheads="1"/>
          </p:cNvSpPr>
          <p:nvPr/>
        </p:nvSpPr>
        <p:spPr bwMode="auto">
          <a:xfrm>
            <a:off x="6494463" y="4386263"/>
            <a:ext cx="471487" cy="417512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65" name="AutoShape 61"/>
          <p:cNvSpPr>
            <a:spLocks noChangeArrowheads="1"/>
          </p:cNvSpPr>
          <p:nvPr/>
        </p:nvSpPr>
        <p:spPr bwMode="auto">
          <a:xfrm>
            <a:off x="7570788" y="5194300"/>
            <a:ext cx="471487" cy="417513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66" name="AutoShape 62"/>
          <p:cNvSpPr>
            <a:spLocks noChangeArrowheads="1"/>
          </p:cNvSpPr>
          <p:nvPr/>
        </p:nvSpPr>
        <p:spPr bwMode="auto">
          <a:xfrm>
            <a:off x="5151438" y="2128838"/>
            <a:ext cx="471487" cy="417512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67" name="AutoShape 63"/>
          <p:cNvSpPr>
            <a:spLocks noChangeArrowheads="1"/>
          </p:cNvSpPr>
          <p:nvPr/>
        </p:nvSpPr>
        <p:spPr bwMode="auto">
          <a:xfrm>
            <a:off x="5365750" y="3484563"/>
            <a:ext cx="471488" cy="417512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70" name="AutoShape 66"/>
          <p:cNvSpPr>
            <a:spLocks noChangeArrowheads="1"/>
          </p:cNvSpPr>
          <p:nvPr/>
        </p:nvSpPr>
        <p:spPr bwMode="auto">
          <a:xfrm>
            <a:off x="3927475" y="2168525"/>
            <a:ext cx="471488" cy="417513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71" name="AutoShape 67"/>
          <p:cNvSpPr>
            <a:spLocks noChangeArrowheads="1"/>
          </p:cNvSpPr>
          <p:nvPr/>
        </p:nvSpPr>
        <p:spPr bwMode="auto">
          <a:xfrm>
            <a:off x="2514600" y="2262188"/>
            <a:ext cx="471488" cy="417512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72" name="AutoShape 68"/>
          <p:cNvSpPr>
            <a:spLocks noChangeArrowheads="1"/>
          </p:cNvSpPr>
          <p:nvPr/>
        </p:nvSpPr>
        <p:spPr bwMode="auto">
          <a:xfrm>
            <a:off x="1344613" y="3041650"/>
            <a:ext cx="471487" cy="417513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73" name="AutoShape 69"/>
          <p:cNvSpPr>
            <a:spLocks noChangeArrowheads="1"/>
          </p:cNvSpPr>
          <p:nvPr/>
        </p:nvSpPr>
        <p:spPr bwMode="auto">
          <a:xfrm>
            <a:off x="1855788" y="3835400"/>
            <a:ext cx="471487" cy="417513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74" name="AutoShape 70"/>
          <p:cNvSpPr>
            <a:spLocks noChangeArrowheads="1"/>
          </p:cNvSpPr>
          <p:nvPr/>
        </p:nvSpPr>
        <p:spPr bwMode="auto">
          <a:xfrm>
            <a:off x="1668463" y="5167313"/>
            <a:ext cx="471487" cy="417512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75" name="AutoShape 71"/>
          <p:cNvSpPr>
            <a:spLocks noChangeArrowheads="1"/>
          </p:cNvSpPr>
          <p:nvPr/>
        </p:nvSpPr>
        <p:spPr bwMode="auto">
          <a:xfrm>
            <a:off x="3406775" y="4268788"/>
            <a:ext cx="471488" cy="417512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73" name="Line 18"/>
          <p:cNvSpPr>
            <a:spLocks noChangeShapeType="1"/>
          </p:cNvSpPr>
          <p:nvPr/>
        </p:nvSpPr>
        <p:spPr bwMode="auto">
          <a:xfrm flipH="1" flipV="1">
            <a:off x="3986212" y="3633787"/>
            <a:ext cx="895350" cy="1241424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" name="Line 71"/>
          <p:cNvSpPr>
            <a:spLocks noChangeShapeType="1"/>
          </p:cNvSpPr>
          <p:nvPr/>
        </p:nvSpPr>
        <p:spPr bwMode="auto">
          <a:xfrm flipH="1">
            <a:off x="5002213" y="3938588"/>
            <a:ext cx="495300" cy="792162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3568" name="AutoShape 64"/>
          <p:cNvSpPr>
            <a:spLocks noChangeArrowheads="1"/>
          </p:cNvSpPr>
          <p:nvPr/>
        </p:nvSpPr>
        <p:spPr bwMode="auto">
          <a:xfrm>
            <a:off x="4625975" y="4695825"/>
            <a:ext cx="471488" cy="417513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 dirty="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533569" name="AutoShape 65"/>
          <p:cNvSpPr>
            <a:spLocks noChangeArrowheads="1"/>
          </p:cNvSpPr>
          <p:nvPr/>
        </p:nvSpPr>
        <p:spPr bwMode="auto">
          <a:xfrm>
            <a:off x="3644900" y="3271838"/>
            <a:ext cx="471488" cy="417512"/>
          </a:xfrm>
          <a:prstGeom prst="hexagon">
            <a:avLst>
              <a:gd name="adj" fmla="val 28232"/>
              <a:gd name="vf" fmla="val 115470"/>
            </a:avLst>
          </a:prstGeom>
          <a:solidFill>
            <a:srgbClr val="EAEAEA"/>
          </a:solidFill>
          <a:ln w="3175">
            <a:solidFill>
              <a:srgbClr val="969696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000">
                <a:latin typeface="Arial Narrow" charset="0"/>
                <a:ea typeface="ＭＳ Ｐゴシック" charset="-128"/>
                <a:cs typeface="ＭＳ Ｐゴシック" charset="-128"/>
              </a:rPr>
              <a:t>MESH NODE</a:t>
            </a:r>
          </a:p>
        </p:txBody>
      </p:sp>
      <p:sp>
        <p:nvSpPr>
          <p:cNvPr id="75" name="Line 73"/>
          <p:cNvSpPr>
            <a:spLocks noChangeShapeType="1"/>
          </p:cNvSpPr>
          <p:nvPr/>
        </p:nvSpPr>
        <p:spPr bwMode="auto">
          <a:xfrm flipH="1">
            <a:off x="6429374" y="4806950"/>
            <a:ext cx="222249" cy="10223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1" name="Rectangle 49"/>
          <p:cNvSpPr>
            <a:spLocks noChangeArrowheads="1"/>
          </p:cNvSpPr>
          <p:nvPr/>
        </p:nvSpPr>
        <p:spPr bwMode="auto">
          <a:xfrm>
            <a:off x="3357563" y="5486400"/>
            <a:ext cx="2819400" cy="838200"/>
          </a:xfrm>
          <a:prstGeom prst="rect">
            <a:avLst/>
          </a:prstGeom>
          <a:solidFill>
            <a:schemeClr val="bg1">
              <a:lumMod val="95000"/>
              <a:alpha val="89999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Text Box 50"/>
          <p:cNvSpPr txBox="1">
            <a:spLocks noChangeArrowheads="1"/>
          </p:cNvSpPr>
          <p:nvPr/>
        </p:nvSpPr>
        <p:spPr bwMode="auto">
          <a:xfrm>
            <a:off x="4043363" y="5762625"/>
            <a:ext cx="2328863" cy="2746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  <a:cs typeface="ＭＳ Ｐゴシック"/>
              </a:rPr>
              <a:t>Optimal routing paths</a:t>
            </a:r>
          </a:p>
        </p:txBody>
      </p:sp>
      <p:sp>
        <p:nvSpPr>
          <p:cNvPr id="103" name="Text Box 51"/>
          <p:cNvSpPr txBox="1">
            <a:spLocks noChangeArrowheads="1"/>
          </p:cNvSpPr>
          <p:nvPr/>
        </p:nvSpPr>
        <p:spPr bwMode="auto">
          <a:xfrm>
            <a:off x="4043363" y="6048375"/>
            <a:ext cx="2411413" cy="2746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  <a:cs typeface="ＭＳ Ｐゴシック"/>
              </a:rPr>
              <a:t>Backup links</a:t>
            </a:r>
          </a:p>
        </p:txBody>
      </p:sp>
      <p:sp>
        <p:nvSpPr>
          <p:cNvPr id="104" name="Line 52"/>
          <p:cNvSpPr>
            <a:spLocks noChangeShapeType="1"/>
          </p:cNvSpPr>
          <p:nvPr/>
        </p:nvSpPr>
        <p:spPr bwMode="auto">
          <a:xfrm flipV="1">
            <a:off x="3487738" y="5905500"/>
            <a:ext cx="530225" cy="3175"/>
          </a:xfrm>
          <a:prstGeom prst="line">
            <a:avLst/>
          </a:prstGeom>
          <a:noFill/>
          <a:ln w="76200">
            <a:solidFill>
              <a:srgbClr val="990033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5" name="Line 53"/>
          <p:cNvSpPr>
            <a:spLocks noChangeShapeType="1"/>
          </p:cNvSpPr>
          <p:nvPr/>
        </p:nvSpPr>
        <p:spPr bwMode="auto">
          <a:xfrm flipV="1">
            <a:off x="3487738" y="6024563"/>
            <a:ext cx="530225" cy="31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6" name="Line 54"/>
          <p:cNvSpPr>
            <a:spLocks noChangeShapeType="1"/>
          </p:cNvSpPr>
          <p:nvPr/>
        </p:nvSpPr>
        <p:spPr bwMode="auto">
          <a:xfrm flipV="1">
            <a:off x="3516313" y="6205538"/>
            <a:ext cx="530225" cy="0"/>
          </a:xfrm>
          <a:prstGeom prst="line">
            <a:avLst/>
          </a:prstGeom>
          <a:noFill/>
          <a:ln w="57150" cap="rnd">
            <a:solidFill>
              <a:schemeClr val="bg2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" name="Text Box 55"/>
          <p:cNvSpPr txBox="1">
            <a:spLocks noChangeArrowheads="1"/>
          </p:cNvSpPr>
          <p:nvPr/>
        </p:nvSpPr>
        <p:spPr bwMode="auto">
          <a:xfrm>
            <a:off x="4043363" y="5486400"/>
            <a:ext cx="2176463" cy="2746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  <a:cs typeface="ＭＳ Ｐゴシック"/>
              </a:rPr>
              <a:t>Wired backhaul</a:t>
            </a:r>
          </a:p>
        </p:txBody>
      </p:sp>
      <p:sp>
        <p:nvSpPr>
          <p:cNvPr id="108" name="Line 56"/>
          <p:cNvSpPr>
            <a:spLocks noChangeShapeType="1"/>
          </p:cNvSpPr>
          <p:nvPr/>
        </p:nvSpPr>
        <p:spPr bwMode="auto">
          <a:xfrm flipV="1">
            <a:off x="3487738" y="5786438"/>
            <a:ext cx="530225" cy="1588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 flipH="1">
            <a:off x="3487738" y="5605463"/>
            <a:ext cx="530225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" name="Text Box 438"/>
          <p:cNvSpPr txBox="1">
            <a:spLocks noChangeArrowheads="1"/>
          </p:cNvSpPr>
          <p:nvPr/>
        </p:nvSpPr>
        <p:spPr bwMode="auto">
          <a:xfrm>
            <a:off x="142875" y="5800726"/>
            <a:ext cx="2114550" cy="476250"/>
          </a:xfrm>
          <a:prstGeom prst="rect">
            <a:avLst/>
          </a:prstGeom>
          <a:solidFill>
            <a:schemeClr val="bg1">
              <a:lumMod val="95000"/>
              <a:alpha val="89999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973138" lvl="1" indent="-457200" algn="r"/>
            <a:r>
              <a:rPr lang="en-US" sz="1200" b="1" dirty="0" smtClean="0">
                <a:latin typeface="+mj-lt"/>
              </a:rPr>
              <a:t>2.4 GHz Link</a:t>
            </a:r>
          </a:p>
          <a:p>
            <a:pPr marL="973138" lvl="1" indent="-457200" algn="r"/>
            <a:r>
              <a:rPr lang="en-US" sz="1200" b="1" dirty="0" smtClean="0">
                <a:latin typeface="+mj-lt"/>
              </a:rPr>
              <a:t>5.X GHz Link</a:t>
            </a:r>
            <a:endParaRPr lang="en-US" sz="1200" b="1" dirty="0">
              <a:latin typeface="+mj-lt"/>
            </a:endParaRPr>
          </a:p>
        </p:txBody>
      </p:sp>
      <p:sp>
        <p:nvSpPr>
          <p:cNvPr id="78" name="Line 441"/>
          <p:cNvSpPr>
            <a:spLocks noChangeShapeType="1"/>
          </p:cNvSpPr>
          <p:nvPr/>
        </p:nvSpPr>
        <p:spPr bwMode="auto">
          <a:xfrm>
            <a:off x="250825" y="5925458"/>
            <a:ext cx="838200" cy="0"/>
          </a:xfrm>
          <a:prstGeom prst="line">
            <a:avLst/>
          </a:prstGeom>
          <a:solidFill>
            <a:srgbClr val="FEFDD9"/>
          </a:solidFill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9" name="Line 442"/>
          <p:cNvSpPr>
            <a:spLocks noChangeShapeType="1"/>
          </p:cNvSpPr>
          <p:nvPr/>
        </p:nvSpPr>
        <p:spPr bwMode="auto">
          <a:xfrm>
            <a:off x="250825" y="6122308"/>
            <a:ext cx="838200" cy="0"/>
          </a:xfrm>
          <a:prstGeom prst="line">
            <a:avLst/>
          </a:prstGeom>
          <a:solidFill>
            <a:srgbClr val="FEFDD9"/>
          </a:solidFill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" name="Text Box 438"/>
          <p:cNvSpPr txBox="1">
            <a:spLocks noChangeArrowheads="1"/>
          </p:cNvSpPr>
          <p:nvPr/>
        </p:nvSpPr>
        <p:spPr bwMode="auto">
          <a:xfrm>
            <a:off x="6131719" y="1648694"/>
            <a:ext cx="2955131" cy="799231"/>
          </a:xfrm>
          <a:prstGeom prst="rect">
            <a:avLst/>
          </a:prstGeom>
          <a:solidFill>
            <a:schemeClr val="bg1">
              <a:lumMod val="95000"/>
              <a:alpha val="89999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234950" indent="-234950">
              <a:buFontTx/>
              <a:buChar char="•"/>
            </a:pPr>
            <a:r>
              <a:rPr lang="en-US" sz="1200" b="1" dirty="0" smtClean="0">
                <a:latin typeface="+mj-lt"/>
              </a:rPr>
              <a:t>Mesh </a:t>
            </a:r>
            <a:r>
              <a:rPr lang="en-US" sz="1200" b="1" dirty="0">
                <a:latin typeface="+mj-lt"/>
              </a:rPr>
              <a:t>links </a:t>
            </a:r>
            <a:r>
              <a:rPr lang="en-US" sz="1200" b="1" dirty="0" smtClean="0">
                <a:latin typeface="+mj-lt"/>
              </a:rPr>
              <a:t>dynamically choose </a:t>
            </a:r>
            <a:br>
              <a:rPr lang="en-US" sz="1200" b="1" dirty="0" smtClean="0">
                <a:latin typeface="+mj-lt"/>
              </a:rPr>
            </a:br>
            <a:r>
              <a:rPr lang="en-US" sz="1200" b="1" dirty="0" smtClean="0">
                <a:latin typeface="+mj-lt"/>
              </a:rPr>
              <a:t>5 GHz or 2.4 GHz band</a:t>
            </a:r>
            <a:endParaRPr lang="en-US" sz="1200" b="1" dirty="0">
              <a:latin typeface="+mj-lt"/>
            </a:endParaRPr>
          </a:p>
          <a:p>
            <a:pPr marL="234950" indent="-234950">
              <a:buFontTx/>
              <a:buChar char="•"/>
            </a:pPr>
            <a:r>
              <a:rPr lang="en-US" sz="1200" b="1" dirty="0" smtClean="0">
                <a:latin typeface="+mj-lt"/>
              </a:rPr>
              <a:t>Channel within band automatically </a:t>
            </a:r>
            <a:r>
              <a:rPr lang="en-US" sz="1200" b="1" dirty="0">
                <a:latin typeface="+mj-lt"/>
              </a:rPr>
              <a:t>chosen on a per link basis</a:t>
            </a: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2800" dirty="0" smtClean="0">
                <a:ea typeface="ＭＳ Ｐゴシック"/>
                <a:cs typeface="Arial" charset="0"/>
              </a:rPr>
              <a:t>Redundant paths, channels and bands</a:t>
            </a:r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83" name="Footer Placeholder 8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64377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14064" y="116632"/>
            <a:ext cx="8534400" cy="685800"/>
          </a:xfrm>
        </p:spPr>
        <p:txBody>
          <a:bodyPr/>
          <a:lstStyle/>
          <a:p>
            <a:r>
              <a:rPr lang="en-US" sz="2800" dirty="0" smtClean="0"/>
              <a:t>PTMP and Mesh are Complementary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1625" y="1128713"/>
            <a:ext cx="8543925" cy="50101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 smtClean="0"/>
              <a:t>Pont-to-multipoint (PTMP) and Mesh are complementary technologies for the DAN layer</a:t>
            </a:r>
          </a:p>
          <a:p>
            <a:pPr lvl="1" eaLnBrk="1" hangingPunct="1"/>
            <a:r>
              <a:rPr lang="en-US" sz="1800" dirty="0" smtClean="0"/>
              <a:t>PTMP is very cost-effective for suburban and rural deployments and for mesh capacity injection in denser areas</a:t>
            </a:r>
          </a:p>
          <a:p>
            <a:pPr lvl="1" eaLnBrk="1" hangingPunct="1"/>
            <a:r>
              <a:rPr lang="en-US" sz="1800" dirty="0" smtClean="0"/>
              <a:t>Mesh is well-suited for urban areas providing resilience and higher capacity</a:t>
            </a:r>
          </a:p>
          <a:p>
            <a:pPr lvl="1" eaLnBrk="1" hangingPunct="1"/>
            <a:endParaRPr lang="en-US" sz="1800" dirty="0" smtClean="0"/>
          </a:p>
          <a:p>
            <a:r>
              <a:rPr lang="en-US" sz="2400" dirty="0" smtClean="0">
                <a:cs typeface="Arial" charset="0"/>
              </a:rPr>
              <a:t>Optimal combination of Mesh and PTMP leverages the strengths of both</a:t>
            </a:r>
          </a:p>
          <a:p>
            <a:pPr lvl="1"/>
            <a:r>
              <a:rPr lang="en-US" sz="1800" dirty="0" smtClean="0">
                <a:cs typeface="Arial" charset="0"/>
              </a:rPr>
              <a:t>Mesh extends coverage range of PTMP and improves reliability</a:t>
            </a:r>
          </a:p>
          <a:p>
            <a:pPr lvl="1"/>
            <a:r>
              <a:rPr lang="en-US" sz="1800" dirty="0" smtClean="0">
                <a:cs typeface="Arial" charset="0"/>
              </a:rPr>
              <a:t>Architectural resilience through mesh failover capabilities</a:t>
            </a:r>
          </a:p>
          <a:p>
            <a:pPr lvl="1"/>
            <a:r>
              <a:rPr lang="en-US" sz="1800" dirty="0" smtClean="0">
                <a:cs typeface="Arial" charset="0"/>
              </a:rPr>
              <a:t>Combined deployment achieves </a:t>
            </a:r>
          </a:p>
          <a:p>
            <a:pPr lvl="2"/>
            <a:r>
              <a:rPr lang="en-US" sz="1600" dirty="0" smtClean="0">
                <a:cs typeface="Arial" charset="0"/>
              </a:rPr>
              <a:t>Economics optimized for mix of urban/suburban/rural areas</a:t>
            </a:r>
          </a:p>
          <a:p>
            <a:pPr lvl="2"/>
            <a:r>
              <a:rPr lang="en-US" sz="1600" dirty="0" smtClean="0">
                <a:cs typeface="Arial" charset="0"/>
              </a:rPr>
              <a:t>Meets requirements for multiple DAN applications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936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534400" cy="685800"/>
          </a:xfrm>
        </p:spPr>
        <p:txBody>
          <a:bodyPr/>
          <a:lstStyle/>
          <a:p>
            <a:r>
              <a:rPr lang="en-US" sz="2800" dirty="0" err="1" smtClean="0">
                <a:cs typeface="Arial" charset="0"/>
              </a:rPr>
              <a:t>GridCom</a:t>
            </a:r>
            <a:r>
              <a:rPr lang="en-US" sz="2800" dirty="0" smtClean="0">
                <a:cs typeface="Arial" charset="0"/>
              </a:rPr>
              <a:t> Architecture: Mesh + PTMP</a:t>
            </a:r>
            <a:endParaRPr lang="en-US" sz="2800" dirty="0" smtClean="0"/>
          </a:p>
        </p:txBody>
      </p:sp>
      <p:pic>
        <p:nvPicPr>
          <p:cNvPr id="52" name="Picture 1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619625" y="1752600"/>
            <a:ext cx="4365625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6"/>
          <p:cNvSpPr txBox="1">
            <a:spLocks noChangeArrowheads="1"/>
          </p:cNvSpPr>
          <p:nvPr/>
        </p:nvSpPr>
        <p:spPr bwMode="auto">
          <a:xfrm>
            <a:off x="4651375" y="1065213"/>
            <a:ext cx="43037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Increase System Availability (&gt;99.99%)</a:t>
            </a:r>
          </a:p>
          <a:p>
            <a:pPr algn="ctr"/>
            <a:r>
              <a:rPr lang="en-US" sz="1800"/>
              <a:t>With Tropos Mesh Routing Technology</a:t>
            </a:r>
          </a:p>
        </p:txBody>
      </p:sp>
      <p:sp>
        <p:nvSpPr>
          <p:cNvPr id="54" name="TextBox 5"/>
          <p:cNvSpPr txBox="1">
            <a:spLocks noChangeArrowheads="1"/>
          </p:cNvSpPr>
          <p:nvPr/>
        </p:nvSpPr>
        <p:spPr bwMode="auto">
          <a:xfrm>
            <a:off x="1714500" y="4598988"/>
            <a:ext cx="56816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Eliminate PTMP Shadowing (Route around obstacles)</a:t>
            </a: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2563" y="3829050"/>
            <a:ext cx="40132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Text Box 14"/>
          <p:cNvSpPr txBox="1">
            <a:spLocks noChangeArrowheads="1"/>
          </p:cNvSpPr>
          <p:nvPr/>
        </p:nvSpPr>
        <p:spPr bwMode="auto">
          <a:xfrm>
            <a:off x="569913" y="2927350"/>
            <a:ext cx="30988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25000"/>
              </a:spcBef>
            </a:pPr>
            <a:r>
              <a:rPr lang="en-US" sz="1200" b="1">
                <a:solidFill>
                  <a:schemeClr val="accent2"/>
                </a:solidFill>
              </a:rPr>
              <a:t>5 mile radius </a:t>
            </a:r>
            <a:r>
              <a:rPr lang="en-US" sz="1200" b="1">
                <a:solidFill>
                  <a:schemeClr val="accent2"/>
                </a:solidFill>
                <a:sym typeface="Wingdings" charset="2"/>
              </a:rPr>
              <a:t> 10+ mi radius</a:t>
            </a:r>
          </a:p>
          <a:p>
            <a:pPr algn="ctr" eaLnBrk="0" hangingPunct="0">
              <a:spcBef>
                <a:spcPct val="25000"/>
              </a:spcBef>
            </a:pPr>
            <a:r>
              <a:rPr lang="en-US" sz="1200" b="1">
                <a:solidFill>
                  <a:schemeClr val="accent2"/>
                </a:solidFill>
              </a:rPr>
              <a:t>78.5 sq miles </a:t>
            </a:r>
            <a:r>
              <a:rPr lang="en-US" sz="1200" b="1">
                <a:solidFill>
                  <a:schemeClr val="accent2"/>
                </a:solidFill>
                <a:sym typeface="Wingdings" charset="2"/>
              </a:rPr>
              <a:t> 300 to 1,000+ sq miles</a:t>
            </a:r>
          </a:p>
          <a:p>
            <a:pPr algn="ctr" eaLnBrk="0" hangingPunct="0">
              <a:spcBef>
                <a:spcPct val="25000"/>
              </a:spcBef>
            </a:pPr>
            <a:r>
              <a:rPr lang="en-US" sz="1200" b="1">
                <a:solidFill>
                  <a:schemeClr val="accent2"/>
                </a:solidFill>
                <a:sym typeface="Wingdings" charset="2"/>
              </a:rPr>
              <a:t>3 to 10 x coverage per tower</a:t>
            </a:r>
            <a:endParaRPr lang="en-US" sz="1200" b="1">
              <a:solidFill>
                <a:schemeClr val="accent2"/>
              </a:solidFill>
            </a:endParaRPr>
          </a:p>
        </p:txBody>
      </p:sp>
      <p:sp>
        <p:nvSpPr>
          <p:cNvPr id="57" name="TextBox 33"/>
          <p:cNvSpPr txBox="1">
            <a:spLocks noChangeArrowheads="1"/>
          </p:cNvSpPr>
          <p:nvPr/>
        </p:nvSpPr>
        <p:spPr bwMode="auto">
          <a:xfrm>
            <a:off x="222250" y="1066800"/>
            <a:ext cx="3933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Expand PTMP Cell Radius</a:t>
            </a:r>
          </a:p>
          <a:p>
            <a:pPr algn="ctr"/>
            <a:r>
              <a:rPr lang="en-US" sz="1800"/>
              <a:t>With Combination of PTMP + Tropos</a:t>
            </a:r>
          </a:p>
        </p:txBody>
      </p:sp>
      <p:sp>
        <p:nvSpPr>
          <p:cNvPr id="58" name="TextBox 34"/>
          <p:cNvSpPr txBox="1">
            <a:spLocks noChangeArrowheads="1"/>
          </p:cNvSpPr>
          <p:nvPr/>
        </p:nvSpPr>
        <p:spPr bwMode="auto">
          <a:xfrm>
            <a:off x="236538" y="2101850"/>
            <a:ext cx="11731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Reduce #</a:t>
            </a:r>
          </a:p>
          <a:p>
            <a:pPr algn="ctr"/>
            <a:r>
              <a:rPr lang="en-US" sz="1800"/>
              <a:t>of Towers</a:t>
            </a:r>
          </a:p>
        </p:txBody>
      </p:sp>
      <p:sp>
        <p:nvSpPr>
          <p:cNvPr id="59" name="AutoShape 3"/>
          <p:cNvSpPr>
            <a:spLocks noChangeAspect="1" noChangeArrowheads="1" noTextEdit="1"/>
          </p:cNvSpPr>
          <p:nvPr/>
        </p:nvSpPr>
        <p:spPr bwMode="auto">
          <a:xfrm>
            <a:off x="1547813" y="1731963"/>
            <a:ext cx="1284287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1550988" y="1735138"/>
            <a:ext cx="1252537" cy="1155700"/>
          </a:xfrm>
          <a:custGeom>
            <a:avLst/>
            <a:gdLst>
              <a:gd name="T0" fmla="*/ 0 w 6384"/>
              <a:gd name="T1" fmla="*/ 2147483647 h 5888"/>
              <a:gd name="T2" fmla="*/ 2147483647 w 6384"/>
              <a:gd name="T3" fmla="*/ 0 h 5888"/>
              <a:gd name="T4" fmla="*/ 2147483647 w 6384"/>
              <a:gd name="T5" fmla="*/ 0 h 5888"/>
              <a:gd name="T6" fmla="*/ 2147483647 w 6384"/>
              <a:gd name="T7" fmla="*/ 0 h 5888"/>
              <a:gd name="T8" fmla="*/ 2147483647 w 6384"/>
              <a:gd name="T9" fmla="*/ 2147483647 h 5888"/>
              <a:gd name="T10" fmla="*/ 2147483647 w 6384"/>
              <a:gd name="T11" fmla="*/ 2147483647 h 5888"/>
              <a:gd name="T12" fmla="*/ 2147483647 w 6384"/>
              <a:gd name="T13" fmla="*/ 2147483647 h 5888"/>
              <a:gd name="T14" fmla="*/ 2147483647 w 6384"/>
              <a:gd name="T15" fmla="*/ 2147483647 h 5888"/>
              <a:gd name="T16" fmla="*/ 2147483647 w 6384"/>
              <a:gd name="T17" fmla="*/ 2147483647 h 5888"/>
              <a:gd name="T18" fmla="*/ 2147483647 w 6384"/>
              <a:gd name="T19" fmla="*/ 2147483647 h 5888"/>
              <a:gd name="T20" fmla="*/ 0 w 6384"/>
              <a:gd name="T21" fmla="*/ 2147483647 h 5888"/>
              <a:gd name="T22" fmla="*/ 0 w 6384"/>
              <a:gd name="T23" fmla="*/ 2147483647 h 58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384"/>
              <a:gd name="T37" fmla="*/ 0 h 5888"/>
              <a:gd name="T38" fmla="*/ 6384 w 6384"/>
              <a:gd name="T39" fmla="*/ 5888 h 588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384" h="5888">
                <a:moveTo>
                  <a:pt x="0" y="2944"/>
                </a:moveTo>
                <a:cubicBezTo>
                  <a:pt x="0" y="1319"/>
                  <a:pt x="1430" y="0"/>
                  <a:pt x="3192" y="0"/>
                </a:cubicBezTo>
                <a:cubicBezTo>
                  <a:pt x="3192" y="0"/>
                  <a:pt x="3192" y="0"/>
                  <a:pt x="3192" y="0"/>
                </a:cubicBezTo>
                <a:cubicBezTo>
                  <a:pt x="4955" y="0"/>
                  <a:pt x="6384" y="1319"/>
                  <a:pt x="6384" y="2944"/>
                </a:cubicBezTo>
                <a:cubicBezTo>
                  <a:pt x="6384" y="2944"/>
                  <a:pt x="6384" y="2944"/>
                  <a:pt x="6384" y="2944"/>
                </a:cubicBezTo>
                <a:cubicBezTo>
                  <a:pt x="6384" y="4570"/>
                  <a:pt x="4955" y="5888"/>
                  <a:pt x="3192" y="5888"/>
                </a:cubicBezTo>
                <a:cubicBezTo>
                  <a:pt x="3192" y="5888"/>
                  <a:pt x="3192" y="5888"/>
                  <a:pt x="3192" y="5888"/>
                </a:cubicBezTo>
                <a:cubicBezTo>
                  <a:pt x="1430" y="5888"/>
                  <a:pt x="0" y="4570"/>
                  <a:pt x="0" y="2944"/>
                </a:cubicBezTo>
                <a:cubicBezTo>
                  <a:pt x="0" y="2944"/>
                  <a:pt x="0" y="2944"/>
                  <a:pt x="0" y="2944"/>
                </a:cubicBezTo>
                <a:close/>
              </a:path>
            </a:pathLst>
          </a:custGeom>
          <a:solidFill>
            <a:srgbClr val="C0C0C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eform 6"/>
          <p:cNvSpPr>
            <a:spLocks noEditPoints="1"/>
          </p:cNvSpPr>
          <p:nvPr/>
        </p:nvSpPr>
        <p:spPr bwMode="auto">
          <a:xfrm>
            <a:off x="1549400" y="1733550"/>
            <a:ext cx="1255713" cy="1158875"/>
          </a:xfrm>
          <a:custGeom>
            <a:avLst/>
            <a:gdLst>
              <a:gd name="T0" fmla="*/ 2147483647 w 791"/>
              <a:gd name="T1" fmla="*/ 2147483647 h 730"/>
              <a:gd name="T2" fmla="*/ 2147483647 w 791"/>
              <a:gd name="T3" fmla="*/ 2147483647 h 730"/>
              <a:gd name="T4" fmla="*/ 2147483647 w 791"/>
              <a:gd name="T5" fmla="*/ 2147483647 h 730"/>
              <a:gd name="T6" fmla="*/ 2147483647 w 791"/>
              <a:gd name="T7" fmla="*/ 2147483647 h 730"/>
              <a:gd name="T8" fmla="*/ 2147483647 w 791"/>
              <a:gd name="T9" fmla="*/ 2147483647 h 730"/>
              <a:gd name="T10" fmla="*/ 2147483647 w 791"/>
              <a:gd name="T11" fmla="*/ 2147483647 h 730"/>
              <a:gd name="T12" fmla="*/ 2147483647 w 791"/>
              <a:gd name="T13" fmla="*/ 0 h 730"/>
              <a:gd name="T14" fmla="*/ 2147483647 w 791"/>
              <a:gd name="T15" fmla="*/ 2147483647 h 730"/>
              <a:gd name="T16" fmla="*/ 2147483647 w 791"/>
              <a:gd name="T17" fmla="*/ 2147483647 h 730"/>
              <a:gd name="T18" fmla="*/ 2147483647 w 791"/>
              <a:gd name="T19" fmla="*/ 2147483647 h 730"/>
              <a:gd name="T20" fmla="*/ 2147483647 w 791"/>
              <a:gd name="T21" fmla="*/ 2147483647 h 730"/>
              <a:gd name="T22" fmla="*/ 2147483647 w 791"/>
              <a:gd name="T23" fmla="*/ 2147483647 h 730"/>
              <a:gd name="T24" fmla="*/ 2147483647 w 791"/>
              <a:gd name="T25" fmla="*/ 2147483647 h 730"/>
              <a:gd name="T26" fmla="*/ 2147483647 w 791"/>
              <a:gd name="T27" fmla="*/ 2147483647 h 730"/>
              <a:gd name="T28" fmla="*/ 2147483647 w 791"/>
              <a:gd name="T29" fmla="*/ 2147483647 h 730"/>
              <a:gd name="T30" fmla="*/ 2147483647 w 791"/>
              <a:gd name="T31" fmla="*/ 2147483647 h 730"/>
              <a:gd name="T32" fmla="*/ 2147483647 w 791"/>
              <a:gd name="T33" fmla="*/ 2147483647 h 730"/>
              <a:gd name="T34" fmla="*/ 2147483647 w 791"/>
              <a:gd name="T35" fmla="*/ 2147483647 h 730"/>
              <a:gd name="T36" fmla="*/ 2147483647 w 791"/>
              <a:gd name="T37" fmla="*/ 2147483647 h 730"/>
              <a:gd name="T38" fmla="*/ 2147483647 w 791"/>
              <a:gd name="T39" fmla="*/ 2147483647 h 730"/>
              <a:gd name="T40" fmla="*/ 2147483647 w 791"/>
              <a:gd name="T41" fmla="*/ 2147483647 h 730"/>
              <a:gd name="T42" fmla="*/ 2147483647 w 791"/>
              <a:gd name="T43" fmla="*/ 2147483647 h 730"/>
              <a:gd name="T44" fmla="*/ 2147483647 w 791"/>
              <a:gd name="T45" fmla="*/ 2147483647 h 730"/>
              <a:gd name="T46" fmla="*/ 2147483647 w 791"/>
              <a:gd name="T47" fmla="*/ 2147483647 h 730"/>
              <a:gd name="T48" fmla="*/ 2147483647 w 791"/>
              <a:gd name="T49" fmla="*/ 2147483647 h 730"/>
              <a:gd name="T50" fmla="*/ 2147483647 w 791"/>
              <a:gd name="T51" fmla="*/ 2147483647 h 730"/>
              <a:gd name="T52" fmla="*/ 0 w 791"/>
              <a:gd name="T53" fmla="*/ 2147483647 h 730"/>
              <a:gd name="T54" fmla="*/ 2147483647 w 791"/>
              <a:gd name="T55" fmla="*/ 2147483647 h 730"/>
              <a:gd name="T56" fmla="*/ 2147483647 w 791"/>
              <a:gd name="T57" fmla="*/ 2147483647 h 730"/>
              <a:gd name="T58" fmla="*/ 2147483647 w 791"/>
              <a:gd name="T59" fmla="*/ 2147483647 h 730"/>
              <a:gd name="T60" fmla="*/ 2147483647 w 791"/>
              <a:gd name="T61" fmla="*/ 2147483647 h 730"/>
              <a:gd name="T62" fmla="*/ 2147483647 w 791"/>
              <a:gd name="T63" fmla="*/ 2147483647 h 730"/>
              <a:gd name="T64" fmla="*/ 2147483647 w 791"/>
              <a:gd name="T65" fmla="*/ 2147483647 h 730"/>
              <a:gd name="T66" fmla="*/ 2147483647 w 791"/>
              <a:gd name="T67" fmla="*/ 2147483647 h 730"/>
              <a:gd name="T68" fmla="*/ 2147483647 w 791"/>
              <a:gd name="T69" fmla="*/ 2147483647 h 730"/>
              <a:gd name="T70" fmla="*/ 2147483647 w 791"/>
              <a:gd name="T71" fmla="*/ 2147483647 h 730"/>
              <a:gd name="T72" fmla="*/ 2147483647 w 791"/>
              <a:gd name="T73" fmla="*/ 2147483647 h 730"/>
              <a:gd name="T74" fmla="*/ 2147483647 w 791"/>
              <a:gd name="T75" fmla="*/ 2147483647 h 730"/>
              <a:gd name="T76" fmla="*/ 2147483647 w 791"/>
              <a:gd name="T77" fmla="*/ 2147483647 h 730"/>
              <a:gd name="T78" fmla="*/ 2147483647 w 791"/>
              <a:gd name="T79" fmla="*/ 2147483647 h 730"/>
              <a:gd name="T80" fmla="*/ 2147483647 w 791"/>
              <a:gd name="T81" fmla="*/ 2147483647 h 730"/>
              <a:gd name="T82" fmla="*/ 2147483647 w 791"/>
              <a:gd name="T83" fmla="*/ 2147483647 h 730"/>
              <a:gd name="T84" fmla="*/ 2147483647 w 791"/>
              <a:gd name="T85" fmla="*/ 2147483647 h 730"/>
              <a:gd name="T86" fmla="*/ 2147483647 w 791"/>
              <a:gd name="T87" fmla="*/ 2147483647 h 730"/>
              <a:gd name="T88" fmla="*/ 2147483647 w 791"/>
              <a:gd name="T89" fmla="*/ 2147483647 h 730"/>
              <a:gd name="T90" fmla="*/ 2147483647 w 791"/>
              <a:gd name="T91" fmla="*/ 2147483647 h 730"/>
              <a:gd name="T92" fmla="*/ 2147483647 w 791"/>
              <a:gd name="T93" fmla="*/ 2147483647 h 730"/>
              <a:gd name="T94" fmla="*/ 2147483647 w 791"/>
              <a:gd name="T95" fmla="*/ 2147483647 h 730"/>
              <a:gd name="T96" fmla="*/ 2147483647 w 791"/>
              <a:gd name="T97" fmla="*/ 2147483647 h 730"/>
              <a:gd name="T98" fmla="*/ 2147483647 w 791"/>
              <a:gd name="T99" fmla="*/ 2147483647 h 730"/>
              <a:gd name="T100" fmla="*/ 2147483647 w 791"/>
              <a:gd name="T101" fmla="*/ 2147483647 h 730"/>
              <a:gd name="T102" fmla="*/ 2147483647 w 791"/>
              <a:gd name="T103" fmla="*/ 2147483647 h 730"/>
              <a:gd name="T104" fmla="*/ 2147483647 w 791"/>
              <a:gd name="T105" fmla="*/ 2147483647 h 730"/>
              <a:gd name="T106" fmla="*/ 2147483647 w 791"/>
              <a:gd name="T107" fmla="*/ 2147483647 h 73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791"/>
              <a:gd name="T163" fmla="*/ 0 h 730"/>
              <a:gd name="T164" fmla="*/ 791 w 791"/>
              <a:gd name="T165" fmla="*/ 730 h 730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791" h="730">
                <a:moveTo>
                  <a:pt x="0" y="365"/>
                </a:moveTo>
                <a:lnTo>
                  <a:pt x="0" y="346"/>
                </a:lnTo>
                <a:lnTo>
                  <a:pt x="2" y="328"/>
                </a:lnTo>
                <a:lnTo>
                  <a:pt x="5" y="309"/>
                </a:lnTo>
                <a:lnTo>
                  <a:pt x="8" y="292"/>
                </a:lnTo>
                <a:lnTo>
                  <a:pt x="13" y="274"/>
                </a:lnTo>
                <a:lnTo>
                  <a:pt x="18" y="257"/>
                </a:lnTo>
                <a:lnTo>
                  <a:pt x="24" y="240"/>
                </a:lnTo>
                <a:lnTo>
                  <a:pt x="31" y="223"/>
                </a:lnTo>
                <a:lnTo>
                  <a:pt x="39" y="207"/>
                </a:lnTo>
                <a:lnTo>
                  <a:pt x="48" y="191"/>
                </a:lnTo>
                <a:lnTo>
                  <a:pt x="57" y="176"/>
                </a:lnTo>
                <a:lnTo>
                  <a:pt x="68" y="161"/>
                </a:lnTo>
                <a:lnTo>
                  <a:pt x="90" y="133"/>
                </a:lnTo>
                <a:lnTo>
                  <a:pt x="116" y="107"/>
                </a:lnTo>
                <a:lnTo>
                  <a:pt x="144" y="83"/>
                </a:lnTo>
                <a:lnTo>
                  <a:pt x="175" y="62"/>
                </a:lnTo>
                <a:lnTo>
                  <a:pt x="207" y="44"/>
                </a:lnTo>
                <a:lnTo>
                  <a:pt x="224" y="36"/>
                </a:lnTo>
                <a:lnTo>
                  <a:pt x="242" y="29"/>
                </a:lnTo>
                <a:lnTo>
                  <a:pt x="260" y="22"/>
                </a:lnTo>
                <a:lnTo>
                  <a:pt x="278" y="16"/>
                </a:lnTo>
                <a:lnTo>
                  <a:pt x="297" y="12"/>
                </a:lnTo>
                <a:lnTo>
                  <a:pt x="316" y="8"/>
                </a:lnTo>
                <a:lnTo>
                  <a:pt x="335" y="4"/>
                </a:lnTo>
                <a:lnTo>
                  <a:pt x="355" y="2"/>
                </a:lnTo>
                <a:lnTo>
                  <a:pt x="375" y="0"/>
                </a:lnTo>
                <a:lnTo>
                  <a:pt x="396" y="0"/>
                </a:lnTo>
                <a:lnTo>
                  <a:pt x="416" y="0"/>
                </a:lnTo>
                <a:lnTo>
                  <a:pt x="436" y="2"/>
                </a:lnTo>
                <a:lnTo>
                  <a:pt x="456" y="4"/>
                </a:lnTo>
                <a:lnTo>
                  <a:pt x="475" y="8"/>
                </a:lnTo>
                <a:lnTo>
                  <a:pt x="494" y="12"/>
                </a:lnTo>
                <a:lnTo>
                  <a:pt x="513" y="16"/>
                </a:lnTo>
                <a:lnTo>
                  <a:pt x="532" y="22"/>
                </a:lnTo>
                <a:lnTo>
                  <a:pt x="550" y="29"/>
                </a:lnTo>
                <a:lnTo>
                  <a:pt x="567" y="36"/>
                </a:lnTo>
                <a:lnTo>
                  <a:pt x="584" y="44"/>
                </a:lnTo>
                <a:lnTo>
                  <a:pt x="617" y="62"/>
                </a:lnTo>
                <a:lnTo>
                  <a:pt x="647" y="83"/>
                </a:lnTo>
                <a:lnTo>
                  <a:pt x="675" y="107"/>
                </a:lnTo>
                <a:lnTo>
                  <a:pt x="701" y="133"/>
                </a:lnTo>
                <a:lnTo>
                  <a:pt x="724" y="161"/>
                </a:lnTo>
                <a:lnTo>
                  <a:pt x="734" y="176"/>
                </a:lnTo>
                <a:lnTo>
                  <a:pt x="743" y="191"/>
                </a:lnTo>
                <a:lnTo>
                  <a:pt x="752" y="207"/>
                </a:lnTo>
                <a:lnTo>
                  <a:pt x="760" y="223"/>
                </a:lnTo>
                <a:lnTo>
                  <a:pt x="767" y="240"/>
                </a:lnTo>
                <a:lnTo>
                  <a:pt x="773" y="257"/>
                </a:lnTo>
                <a:lnTo>
                  <a:pt x="779" y="274"/>
                </a:lnTo>
                <a:lnTo>
                  <a:pt x="783" y="292"/>
                </a:lnTo>
                <a:lnTo>
                  <a:pt x="787" y="309"/>
                </a:lnTo>
                <a:lnTo>
                  <a:pt x="789" y="328"/>
                </a:lnTo>
                <a:lnTo>
                  <a:pt x="791" y="346"/>
                </a:lnTo>
                <a:lnTo>
                  <a:pt x="791" y="365"/>
                </a:lnTo>
                <a:lnTo>
                  <a:pt x="791" y="384"/>
                </a:lnTo>
                <a:lnTo>
                  <a:pt x="789" y="402"/>
                </a:lnTo>
                <a:lnTo>
                  <a:pt x="787" y="421"/>
                </a:lnTo>
                <a:lnTo>
                  <a:pt x="783" y="439"/>
                </a:lnTo>
                <a:lnTo>
                  <a:pt x="779" y="456"/>
                </a:lnTo>
                <a:lnTo>
                  <a:pt x="773" y="474"/>
                </a:lnTo>
                <a:lnTo>
                  <a:pt x="767" y="491"/>
                </a:lnTo>
                <a:lnTo>
                  <a:pt x="760" y="507"/>
                </a:lnTo>
                <a:lnTo>
                  <a:pt x="752" y="523"/>
                </a:lnTo>
                <a:lnTo>
                  <a:pt x="743" y="539"/>
                </a:lnTo>
                <a:lnTo>
                  <a:pt x="734" y="554"/>
                </a:lnTo>
                <a:lnTo>
                  <a:pt x="724" y="569"/>
                </a:lnTo>
                <a:lnTo>
                  <a:pt x="701" y="597"/>
                </a:lnTo>
                <a:lnTo>
                  <a:pt x="675" y="623"/>
                </a:lnTo>
                <a:lnTo>
                  <a:pt x="647" y="647"/>
                </a:lnTo>
                <a:lnTo>
                  <a:pt x="617" y="668"/>
                </a:lnTo>
                <a:lnTo>
                  <a:pt x="584" y="686"/>
                </a:lnTo>
                <a:lnTo>
                  <a:pt x="567" y="694"/>
                </a:lnTo>
                <a:lnTo>
                  <a:pt x="550" y="701"/>
                </a:lnTo>
                <a:lnTo>
                  <a:pt x="532" y="708"/>
                </a:lnTo>
                <a:lnTo>
                  <a:pt x="513" y="714"/>
                </a:lnTo>
                <a:lnTo>
                  <a:pt x="494" y="719"/>
                </a:lnTo>
                <a:lnTo>
                  <a:pt x="475" y="723"/>
                </a:lnTo>
                <a:lnTo>
                  <a:pt x="456" y="726"/>
                </a:lnTo>
                <a:lnTo>
                  <a:pt x="436" y="728"/>
                </a:lnTo>
                <a:lnTo>
                  <a:pt x="416" y="730"/>
                </a:lnTo>
                <a:lnTo>
                  <a:pt x="396" y="730"/>
                </a:lnTo>
                <a:lnTo>
                  <a:pt x="375" y="730"/>
                </a:lnTo>
                <a:lnTo>
                  <a:pt x="355" y="728"/>
                </a:lnTo>
                <a:lnTo>
                  <a:pt x="335" y="726"/>
                </a:lnTo>
                <a:lnTo>
                  <a:pt x="316" y="723"/>
                </a:lnTo>
                <a:lnTo>
                  <a:pt x="297" y="719"/>
                </a:lnTo>
                <a:lnTo>
                  <a:pt x="278" y="714"/>
                </a:lnTo>
                <a:lnTo>
                  <a:pt x="260" y="708"/>
                </a:lnTo>
                <a:lnTo>
                  <a:pt x="242" y="701"/>
                </a:lnTo>
                <a:lnTo>
                  <a:pt x="224" y="694"/>
                </a:lnTo>
                <a:lnTo>
                  <a:pt x="207" y="686"/>
                </a:lnTo>
                <a:lnTo>
                  <a:pt x="175" y="668"/>
                </a:lnTo>
                <a:lnTo>
                  <a:pt x="144" y="647"/>
                </a:lnTo>
                <a:lnTo>
                  <a:pt x="116" y="623"/>
                </a:lnTo>
                <a:lnTo>
                  <a:pt x="90" y="597"/>
                </a:lnTo>
                <a:lnTo>
                  <a:pt x="68" y="569"/>
                </a:lnTo>
                <a:lnTo>
                  <a:pt x="57" y="554"/>
                </a:lnTo>
                <a:lnTo>
                  <a:pt x="48" y="539"/>
                </a:lnTo>
                <a:lnTo>
                  <a:pt x="39" y="523"/>
                </a:lnTo>
                <a:lnTo>
                  <a:pt x="31" y="507"/>
                </a:lnTo>
                <a:lnTo>
                  <a:pt x="24" y="491"/>
                </a:lnTo>
                <a:lnTo>
                  <a:pt x="18" y="474"/>
                </a:lnTo>
                <a:lnTo>
                  <a:pt x="13" y="456"/>
                </a:lnTo>
                <a:lnTo>
                  <a:pt x="8" y="439"/>
                </a:lnTo>
                <a:lnTo>
                  <a:pt x="5" y="421"/>
                </a:lnTo>
                <a:lnTo>
                  <a:pt x="2" y="402"/>
                </a:lnTo>
                <a:lnTo>
                  <a:pt x="0" y="384"/>
                </a:lnTo>
                <a:lnTo>
                  <a:pt x="0" y="365"/>
                </a:lnTo>
                <a:close/>
                <a:moveTo>
                  <a:pt x="2" y="384"/>
                </a:moveTo>
                <a:lnTo>
                  <a:pt x="4" y="402"/>
                </a:lnTo>
                <a:lnTo>
                  <a:pt x="7" y="420"/>
                </a:lnTo>
                <a:lnTo>
                  <a:pt x="10" y="438"/>
                </a:lnTo>
                <a:lnTo>
                  <a:pt x="14" y="456"/>
                </a:lnTo>
                <a:lnTo>
                  <a:pt x="20" y="473"/>
                </a:lnTo>
                <a:lnTo>
                  <a:pt x="26" y="490"/>
                </a:lnTo>
                <a:lnTo>
                  <a:pt x="33" y="506"/>
                </a:lnTo>
                <a:lnTo>
                  <a:pt x="41" y="522"/>
                </a:lnTo>
                <a:lnTo>
                  <a:pt x="49" y="538"/>
                </a:lnTo>
                <a:lnTo>
                  <a:pt x="59" y="553"/>
                </a:lnTo>
                <a:lnTo>
                  <a:pt x="69" y="568"/>
                </a:lnTo>
                <a:lnTo>
                  <a:pt x="92" y="596"/>
                </a:lnTo>
                <a:lnTo>
                  <a:pt x="117" y="622"/>
                </a:lnTo>
                <a:lnTo>
                  <a:pt x="145" y="645"/>
                </a:lnTo>
                <a:lnTo>
                  <a:pt x="176" y="666"/>
                </a:lnTo>
                <a:lnTo>
                  <a:pt x="208" y="684"/>
                </a:lnTo>
                <a:lnTo>
                  <a:pt x="225" y="692"/>
                </a:lnTo>
                <a:lnTo>
                  <a:pt x="242" y="700"/>
                </a:lnTo>
                <a:lnTo>
                  <a:pt x="260" y="706"/>
                </a:lnTo>
                <a:lnTo>
                  <a:pt x="279" y="712"/>
                </a:lnTo>
                <a:lnTo>
                  <a:pt x="297" y="717"/>
                </a:lnTo>
                <a:lnTo>
                  <a:pt x="316" y="721"/>
                </a:lnTo>
                <a:lnTo>
                  <a:pt x="336" y="724"/>
                </a:lnTo>
                <a:lnTo>
                  <a:pt x="355" y="726"/>
                </a:lnTo>
                <a:lnTo>
                  <a:pt x="375" y="728"/>
                </a:lnTo>
                <a:lnTo>
                  <a:pt x="396" y="728"/>
                </a:lnTo>
                <a:lnTo>
                  <a:pt x="416" y="728"/>
                </a:lnTo>
                <a:lnTo>
                  <a:pt x="436" y="726"/>
                </a:lnTo>
                <a:lnTo>
                  <a:pt x="456" y="724"/>
                </a:lnTo>
                <a:lnTo>
                  <a:pt x="475" y="721"/>
                </a:lnTo>
                <a:lnTo>
                  <a:pt x="494" y="717"/>
                </a:lnTo>
                <a:lnTo>
                  <a:pt x="513" y="712"/>
                </a:lnTo>
                <a:lnTo>
                  <a:pt x="531" y="706"/>
                </a:lnTo>
                <a:lnTo>
                  <a:pt x="549" y="700"/>
                </a:lnTo>
                <a:lnTo>
                  <a:pt x="566" y="692"/>
                </a:lnTo>
                <a:lnTo>
                  <a:pt x="583" y="684"/>
                </a:lnTo>
                <a:lnTo>
                  <a:pt x="616" y="666"/>
                </a:lnTo>
                <a:lnTo>
                  <a:pt x="646" y="645"/>
                </a:lnTo>
                <a:lnTo>
                  <a:pt x="674" y="622"/>
                </a:lnTo>
                <a:lnTo>
                  <a:pt x="699" y="596"/>
                </a:lnTo>
                <a:lnTo>
                  <a:pt x="722" y="568"/>
                </a:lnTo>
                <a:lnTo>
                  <a:pt x="732" y="553"/>
                </a:lnTo>
                <a:lnTo>
                  <a:pt x="742" y="538"/>
                </a:lnTo>
                <a:lnTo>
                  <a:pt x="750" y="522"/>
                </a:lnTo>
                <a:lnTo>
                  <a:pt x="758" y="506"/>
                </a:lnTo>
                <a:lnTo>
                  <a:pt x="765" y="490"/>
                </a:lnTo>
                <a:lnTo>
                  <a:pt x="772" y="473"/>
                </a:lnTo>
                <a:lnTo>
                  <a:pt x="777" y="456"/>
                </a:lnTo>
                <a:lnTo>
                  <a:pt x="781" y="438"/>
                </a:lnTo>
                <a:lnTo>
                  <a:pt x="785" y="420"/>
                </a:lnTo>
                <a:lnTo>
                  <a:pt x="787" y="402"/>
                </a:lnTo>
                <a:lnTo>
                  <a:pt x="789" y="384"/>
                </a:lnTo>
                <a:lnTo>
                  <a:pt x="789" y="365"/>
                </a:lnTo>
                <a:lnTo>
                  <a:pt x="789" y="346"/>
                </a:lnTo>
                <a:lnTo>
                  <a:pt x="787" y="328"/>
                </a:lnTo>
                <a:lnTo>
                  <a:pt x="785" y="310"/>
                </a:lnTo>
                <a:lnTo>
                  <a:pt x="781" y="292"/>
                </a:lnTo>
                <a:lnTo>
                  <a:pt x="777" y="274"/>
                </a:lnTo>
                <a:lnTo>
                  <a:pt x="772" y="257"/>
                </a:lnTo>
                <a:lnTo>
                  <a:pt x="765" y="240"/>
                </a:lnTo>
                <a:lnTo>
                  <a:pt x="758" y="224"/>
                </a:lnTo>
                <a:lnTo>
                  <a:pt x="750" y="208"/>
                </a:lnTo>
                <a:lnTo>
                  <a:pt x="742" y="192"/>
                </a:lnTo>
                <a:lnTo>
                  <a:pt x="732" y="177"/>
                </a:lnTo>
                <a:lnTo>
                  <a:pt x="722" y="162"/>
                </a:lnTo>
                <a:lnTo>
                  <a:pt x="699" y="134"/>
                </a:lnTo>
                <a:lnTo>
                  <a:pt x="674" y="109"/>
                </a:lnTo>
                <a:lnTo>
                  <a:pt x="646" y="85"/>
                </a:lnTo>
                <a:lnTo>
                  <a:pt x="616" y="64"/>
                </a:lnTo>
                <a:lnTo>
                  <a:pt x="583" y="46"/>
                </a:lnTo>
                <a:lnTo>
                  <a:pt x="566" y="38"/>
                </a:lnTo>
                <a:lnTo>
                  <a:pt x="549" y="31"/>
                </a:lnTo>
                <a:lnTo>
                  <a:pt x="531" y="24"/>
                </a:lnTo>
                <a:lnTo>
                  <a:pt x="513" y="18"/>
                </a:lnTo>
                <a:lnTo>
                  <a:pt x="494" y="13"/>
                </a:lnTo>
                <a:lnTo>
                  <a:pt x="475" y="9"/>
                </a:lnTo>
                <a:lnTo>
                  <a:pt x="456" y="6"/>
                </a:lnTo>
                <a:lnTo>
                  <a:pt x="436" y="4"/>
                </a:lnTo>
                <a:lnTo>
                  <a:pt x="416" y="2"/>
                </a:lnTo>
                <a:lnTo>
                  <a:pt x="396" y="2"/>
                </a:lnTo>
                <a:lnTo>
                  <a:pt x="375" y="2"/>
                </a:lnTo>
                <a:lnTo>
                  <a:pt x="355" y="4"/>
                </a:lnTo>
                <a:lnTo>
                  <a:pt x="336" y="6"/>
                </a:lnTo>
                <a:lnTo>
                  <a:pt x="316" y="9"/>
                </a:lnTo>
                <a:lnTo>
                  <a:pt x="297" y="13"/>
                </a:lnTo>
                <a:lnTo>
                  <a:pt x="279" y="18"/>
                </a:lnTo>
                <a:lnTo>
                  <a:pt x="260" y="24"/>
                </a:lnTo>
                <a:lnTo>
                  <a:pt x="243" y="31"/>
                </a:lnTo>
                <a:lnTo>
                  <a:pt x="225" y="38"/>
                </a:lnTo>
                <a:lnTo>
                  <a:pt x="208" y="46"/>
                </a:lnTo>
                <a:lnTo>
                  <a:pt x="176" y="64"/>
                </a:lnTo>
                <a:lnTo>
                  <a:pt x="145" y="85"/>
                </a:lnTo>
                <a:lnTo>
                  <a:pt x="117" y="108"/>
                </a:lnTo>
                <a:lnTo>
                  <a:pt x="92" y="134"/>
                </a:lnTo>
                <a:lnTo>
                  <a:pt x="69" y="162"/>
                </a:lnTo>
                <a:lnTo>
                  <a:pt x="59" y="177"/>
                </a:lnTo>
                <a:lnTo>
                  <a:pt x="49" y="192"/>
                </a:lnTo>
                <a:lnTo>
                  <a:pt x="41" y="208"/>
                </a:lnTo>
                <a:lnTo>
                  <a:pt x="33" y="224"/>
                </a:lnTo>
                <a:lnTo>
                  <a:pt x="26" y="240"/>
                </a:lnTo>
                <a:lnTo>
                  <a:pt x="20" y="257"/>
                </a:lnTo>
                <a:lnTo>
                  <a:pt x="14" y="274"/>
                </a:lnTo>
                <a:lnTo>
                  <a:pt x="10" y="292"/>
                </a:lnTo>
                <a:lnTo>
                  <a:pt x="7" y="310"/>
                </a:lnTo>
                <a:lnTo>
                  <a:pt x="4" y="328"/>
                </a:lnTo>
                <a:lnTo>
                  <a:pt x="2" y="346"/>
                </a:lnTo>
                <a:lnTo>
                  <a:pt x="2" y="365"/>
                </a:lnTo>
                <a:lnTo>
                  <a:pt x="2" y="38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eform 7"/>
          <p:cNvSpPr>
            <a:spLocks/>
          </p:cNvSpPr>
          <p:nvPr/>
        </p:nvSpPr>
        <p:spPr bwMode="auto">
          <a:xfrm>
            <a:off x="1881188" y="2035175"/>
            <a:ext cx="582612" cy="549275"/>
          </a:xfrm>
          <a:custGeom>
            <a:avLst/>
            <a:gdLst>
              <a:gd name="T0" fmla="*/ 0 w 4224"/>
              <a:gd name="T1" fmla="*/ 2147483647 h 3984"/>
              <a:gd name="T2" fmla="*/ 2147483647 w 4224"/>
              <a:gd name="T3" fmla="*/ 0 h 3984"/>
              <a:gd name="T4" fmla="*/ 2147483647 w 4224"/>
              <a:gd name="T5" fmla="*/ 0 h 3984"/>
              <a:gd name="T6" fmla="*/ 2147483647 w 4224"/>
              <a:gd name="T7" fmla="*/ 0 h 3984"/>
              <a:gd name="T8" fmla="*/ 2147483647 w 4224"/>
              <a:gd name="T9" fmla="*/ 2147483647 h 3984"/>
              <a:gd name="T10" fmla="*/ 2147483647 w 4224"/>
              <a:gd name="T11" fmla="*/ 2147483647 h 3984"/>
              <a:gd name="T12" fmla="*/ 2147483647 w 4224"/>
              <a:gd name="T13" fmla="*/ 2147483647 h 3984"/>
              <a:gd name="T14" fmla="*/ 2147483647 w 4224"/>
              <a:gd name="T15" fmla="*/ 2147483647 h 3984"/>
              <a:gd name="T16" fmla="*/ 2147483647 w 4224"/>
              <a:gd name="T17" fmla="*/ 2147483647 h 3984"/>
              <a:gd name="T18" fmla="*/ 2147483647 w 4224"/>
              <a:gd name="T19" fmla="*/ 2147483647 h 3984"/>
              <a:gd name="T20" fmla="*/ 0 w 4224"/>
              <a:gd name="T21" fmla="*/ 2147483647 h 3984"/>
              <a:gd name="T22" fmla="*/ 0 w 4224"/>
              <a:gd name="T23" fmla="*/ 2147483647 h 39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224"/>
              <a:gd name="T37" fmla="*/ 0 h 3984"/>
              <a:gd name="T38" fmla="*/ 4224 w 4224"/>
              <a:gd name="T39" fmla="*/ 3984 h 398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224" h="3984">
                <a:moveTo>
                  <a:pt x="0" y="1992"/>
                </a:moveTo>
                <a:cubicBezTo>
                  <a:pt x="0" y="892"/>
                  <a:pt x="946" y="0"/>
                  <a:pt x="2112" y="0"/>
                </a:cubicBezTo>
                <a:cubicBezTo>
                  <a:pt x="2112" y="0"/>
                  <a:pt x="2112" y="0"/>
                  <a:pt x="2112" y="0"/>
                </a:cubicBezTo>
                <a:cubicBezTo>
                  <a:pt x="3279" y="0"/>
                  <a:pt x="4224" y="892"/>
                  <a:pt x="4224" y="1992"/>
                </a:cubicBezTo>
                <a:cubicBezTo>
                  <a:pt x="4224" y="1992"/>
                  <a:pt x="4224" y="1992"/>
                  <a:pt x="4224" y="1992"/>
                </a:cubicBezTo>
                <a:cubicBezTo>
                  <a:pt x="4224" y="3093"/>
                  <a:pt x="3279" y="3984"/>
                  <a:pt x="2112" y="3984"/>
                </a:cubicBezTo>
                <a:cubicBezTo>
                  <a:pt x="2112" y="3984"/>
                  <a:pt x="2112" y="3984"/>
                  <a:pt x="2112" y="3984"/>
                </a:cubicBezTo>
                <a:cubicBezTo>
                  <a:pt x="946" y="3984"/>
                  <a:pt x="0" y="3093"/>
                  <a:pt x="0" y="1992"/>
                </a:cubicBezTo>
                <a:cubicBezTo>
                  <a:pt x="0" y="1992"/>
                  <a:pt x="0" y="1992"/>
                  <a:pt x="0" y="1992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9"/>
          <p:cNvSpPr>
            <a:spLocks noEditPoints="1"/>
          </p:cNvSpPr>
          <p:nvPr/>
        </p:nvSpPr>
        <p:spPr bwMode="auto">
          <a:xfrm>
            <a:off x="1881188" y="2286000"/>
            <a:ext cx="922337" cy="46038"/>
          </a:xfrm>
          <a:custGeom>
            <a:avLst/>
            <a:gdLst>
              <a:gd name="T0" fmla="*/ 2147483647 w 658"/>
              <a:gd name="T1" fmla="*/ 2147483647 h 16"/>
              <a:gd name="T2" fmla="*/ 2147483647 w 658"/>
              <a:gd name="T3" fmla="*/ 2147483647 h 16"/>
              <a:gd name="T4" fmla="*/ 2147483647 w 658"/>
              <a:gd name="T5" fmla="*/ 2147483647 h 16"/>
              <a:gd name="T6" fmla="*/ 2147483647 w 658"/>
              <a:gd name="T7" fmla="*/ 2147483647 h 16"/>
              <a:gd name="T8" fmla="*/ 2147483647 w 658"/>
              <a:gd name="T9" fmla="*/ 2147483647 h 16"/>
              <a:gd name="T10" fmla="*/ 2147483647 w 658"/>
              <a:gd name="T11" fmla="*/ 0 h 16"/>
              <a:gd name="T12" fmla="*/ 2147483647 w 658"/>
              <a:gd name="T13" fmla="*/ 2147483647 h 16"/>
              <a:gd name="T14" fmla="*/ 2147483647 w 658"/>
              <a:gd name="T15" fmla="*/ 2147483647 h 16"/>
              <a:gd name="T16" fmla="*/ 2147483647 w 658"/>
              <a:gd name="T17" fmla="*/ 0 h 16"/>
              <a:gd name="T18" fmla="*/ 2147483647 w 658"/>
              <a:gd name="T19" fmla="*/ 2147483647 h 16"/>
              <a:gd name="T20" fmla="*/ 0 w 658"/>
              <a:gd name="T21" fmla="*/ 2147483647 h 16"/>
              <a:gd name="T22" fmla="*/ 2147483647 w 658"/>
              <a:gd name="T23" fmla="*/ 0 h 16"/>
              <a:gd name="T24" fmla="*/ 2147483647 w 658"/>
              <a:gd name="T25" fmla="*/ 2147483647 h 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58"/>
              <a:gd name="T40" fmla="*/ 0 h 16"/>
              <a:gd name="T41" fmla="*/ 658 w 658"/>
              <a:gd name="T42" fmla="*/ 16 h 1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58" h="16">
                <a:moveTo>
                  <a:pt x="645" y="9"/>
                </a:moveTo>
                <a:lnTo>
                  <a:pt x="13" y="9"/>
                </a:lnTo>
                <a:lnTo>
                  <a:pt x="13" y="7"/>
                </a:lnTo>
                <a:lnTo>
                  <a:pt x="645" y="7"/>
                </a:lnTo>
                <a:lnTo>
                  <a:pt x="645" y="9"/>
                </a:lnTo>
                <a:close/>
                <a:moveTo>
                  <a:pt x="642" y="0"/>
                </a:moveTo>
                <a:lnTo>
                  <a:pt x="658" y="8"/>
                </a:lnTo>
                <a:lnTo>
                  <a:pt x="642" y="16"/>
                </a:lnTo>
                <a:lnTo>
                  <a:pt x="642" y="0"/>
                </a:lnTo>
                <a:close/>
                <a:moveTo>
                  <a:pt x="15" y="16"/>
                </a:moveTo>
                <a:lnTo>
                  <a:pt x="0" y="8"/>
                </a:lnTo>
                <a:lnTo>
                  <a:pt x="15" y="0"/>
                </a:lnTo>
                <a:lnTo>
                  <a:pt x="15" y="1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Freeform 10"/>
          <p:cNvSpPr>
            <a:spLocks/>
          </p:cNvSpPr>
          <p:nvPr/>
        </p:nvSpPr>
        <p:spPr bwMode="auto">
          <a:xfrm>
            <a:off x="2160588" y="2287588"/>
            <a:ext cx="33337" cy="31750"/>
          </a:xfrm>
          <a:custGeom>
            <a:avLst/>
            <a:gdLst>
              <a:gd name="T0" fmla="*/ 0 w 176"/>
              <a:gd name="T1" fmla="*/ 2147483647 h 160"/>
              <a:gd name="T2" fmla="*/ 2147483647 w 176"/>
              <a:gd name="T3" fmla="*/ 0 h 160"/>
              <a:gd name="T4" fmla="*/ 2147483647 w 176"/>
              <a:gd name="T5" fmla="*/ 0 h 160"/>
              <a:gd name="T6" fmla="*/ 2147483647 w 176"/>
              <a:gd name="T7" fmla="*/ 0 h 160"/>
              <a:gd name="T8" fmla="*/ 2147483647 w 176"/>
              <a:gd name="T9" fmla="*/ 2147483647 h 160"/>
              <a:gd name="T10" fmla="*/ 2147483647 w 176"/>
              <a:gd name="T11" fmla="*/ 2147483647 h 160"/>
              <a:gd name="T12" fmla="*/ 2147483647 w 176"/>
              <a:gd name="T13" fmla="*/ 2147483647 h 160"/>
              <a:gd name="T14" fmla="*/ 2147483647 w 176"/>
              <a:gd name="T15" fmla="*/ 2147483647 h 160"/>
              <a:gd name="T16" fmla="*/ 2147483647 w 176"/>
              <a:gd name="T17" fmla="*/ 2147483647 h 160"/>
              <a:gd name="T18" fmla="*/ 2147483647 w 176"/>
              <a:gd name="T19" fmla="*/ 2147483647 h 160"/>
              <a:gd name="T20" fmla="*/ 0 w 176"/>
              <a:gd name="T21" fmla="*/ 2147483647 h 160"/>
              <a:gd name="T22" fmla="*/ 0 w 176"/>
              <a:gd name="T23" fmla="*/ 2147483647 h 16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76"/>
              <a:gd name="T37" fmla="*/ 0 h 160"/>
              <a:gd name="T38" fmla="*/ 176 w 176"/>
              <a:gd name="T39" fmla="*/ 160 h 16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76" h="160">
                <a:moveTo>
                  <a:pt x="0" y="80"/>
                </a:moveTo>
                <a:cubicBezTo>
                  <a:pt x="0" y="36"/>
                  <a:pt x="40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137" y="0"/>
                  <a:pt x="176" y="36"/>
                  <a:pt x="176" y="8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76" y="125"/>
                  <a:pt x="137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40" y="160"/>
                  <a:pt x="0" y="125"/>
                  <a:pt x="0" y="80"/>
                </a:cubicBezTo>
                <a:cubicBezTo>
                  <a:pt x="0" y="80"/>
                  <a:pt x="0" y="80"/>
                  <a:pt x="0" y="80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Freeform 11"/>
          <p:cNvSpPr>
            <a:spLocks noEditPoints="1"/>
          </p:cNvSpPr>
          <p:nvPr/>
        </p:nvSpPr>
        <p:spPr bwMode="auto">
          <a:xfrm>
            <a:off x="2159000" y="2286000"/>
            <a:ext cx="38100" cy="34925"/>
          </a:xfrm>
          <a:custGeom>
            <a:avLst/>
            <a:gdLst>
              <a:gd name="T0" fmla="*/ 2147483647 w 193"/>
              <a:gd name="T1" fmla="*/ 2147483647 h 177"/>
              <a:gd name="T2" fmla="*/ 2147483647 w 193"/>
              <a:gd name="T3" fmla="*/ 2147483647 h 177"/>
              <a:gd name="T4" fmla="*/ 2147483647 w 193"/>
              <a:gd name="T5" fmla="*/ 2147483647 h 177"/>
              <a:gd name="T6" fmla="*/ 2147483647 w 193"/>
              <a:gd name="T7" fmla="*/ 2147483647 h 177"/>
              <a:gd name="T8" fmla="*/ 2147483647 w 193"/>
              <a:gd name="T9" fmla="*/ 2147483647 h 177"/>
              <a:gd name="T10" fmla="*/ 2147483647 w 193"/>
              <a:gd name="T11" fmla="*/ 2147483647 h 177"/>
              <a:gd name="T12" fmla="*/ 2147483647 w 193"/>
              <a:gd name="T13" fmla="*/ 2147483647 h 177"/>
              <a:gd name="T14" fmla="*/ 2147483647 w 193"/>
              <a:gd name="T15" fmla="*/ 2147483647 h 177"/>
              <a:gd name="T16" fmla="*/ 2147483647 w 193"/>
              <a:gd name="T17" fmla="*/ 2147483647 h 177"/>
              <a:gd name="T18" fmla="*/ 2147483647 w 193"/>
              <a:gd name="T19" fmla="*/ 2147483647 h 177"/>
              <a:gd name="T20" fmla="*/ 2147483647 w 193"/>
              <a:gd name="T21" fmla="*/ 2147483647 h 177"/>
              <a:gd name="T22" fmla="*/ 2147483647 w 193"/>
              <a:gd name="T23" fmla="*/ 2147483647 h 177"/>
              <a:gd name="T24" fmla="*/ 2147483647 w 193"/>
              <a:gd name="T25" fmla="*/ 2147483647 h 177"/>
              <a:gd name="T26" fmla="*/ 2147483647 w 193"/>
              <a:gd name="T27" fmla="*/ 2147483647 h 177"/>
              <a:gd name="T28" fmla="*/ 2147483647 w 193"/>
              <a:gd name="T29" fmla="*/ 2147483647 h 177"/>
              <a:gd name="T30" fmla="*/ 2147483647 w 193"/>
              <a:gd name="T31" fmla="*/ 2147483647 h 177"/>
              <a:gd name="T32" fmla="*/ 2147483647 w 193"/>
              <a:gd name="T33" fmla="*/ 2147483647 h 177"/>
              <a:gd name="T34" fmla="*/ 2147483647 w 193"/>
              <a:gd name="T35" fmla="*/ 2147483647 h 177"/>
              <a:gd name="T36" fmla="*/ 2147483647 w 193"/>
              <a:gd name="T37" fmla="*/ 2147483647 h 177"/>
              <a:gd name="T38" fmla="*/ 2147483647 w 193"/>
              <a:gd name="T39" fmla="*/ 2147483647 h 177"/>
              <a:gd name="T40" fmla="*/ 2147483647 w 193"/>
              <a:gd name="T41" fmla="*/ 2147483647 h 177"/>
              <a:gd name="T42" fmla="*/ 2147483647 w 193"/>
              <a:gd name="T43" fmla="*/ 2147483647 h 177"/>
              <a:gd name="T44" fmla="*/ 2147483647 w 193"/>
              <a:gd name="T45" fmla="*/ 2147483647 h 177"/>
              <a:gd name="T46" fmla="*/ 2147483647 w 193"/>
              <a:gd name="T47" fmla="*/ 2147483647 h 177"/>
              <a:gd name="T48" fmla="*/ 2147483647 w 193"/>
              <a:gd name="T49" fmla="*/ 2147483647 h 177"/>
              <a:gd name="T50" fmla="*/ 2147483647 w 193"/>
              <a:gd name="T51" fmla="*/ 2147483647 h 177"/>
              <a:gd name="T52" fmla="*/ 2147483647 w 193"/>
              <a:gd name="T53" fmla="*/ 2147483647 h 177"/>
              <a:gd name="T54" fmla="*/ 2147483647 w 193"/>
              <a:gd name="T55" fmla="*/ 2147483647 h 177"/>
              <a:gd name="T56" fmla="*/ 2147483647 w 193"/>
              <a:gd name="T57" fmla="*/ 2147483647 h 177"/>
              <a:gd name="T58" fmla="*/ 2147483647 w 193"/>
              <a:gd name="T59" fmla="*/ 2147483647 h 177"/>
              <a:gd name="T60" fmla="*/ 2147483647 w 193"/>
              <a:gd name="T61" fmla="*/ 2147483647 h 177"/>
              <a:gd name="T62" fmla="*/ 2147483647 w 193"/>
              <a:gd name="T63" fmla="*/ 2147483647 h 177"/>
              <a:gd name="T64" fmla="*/ 2147483647 w 193"/>
              <a:gd name="T65" fmla="*/ 2147483647 h 17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93"/>
              <a:gd name="T100" fmla="*/ 0 h 177"/>
              <a:gd name="T101" fmla="*/ 193 w 193"/>
              <a:gd name="T102" fmla="*/ 177 h 17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93" h="177">
                <a:moveTo>
                  <a:pt x="1" y="90"/>
                </a:moveTo>
                <a:cubicBezTo>
                  <a:pt x="0" y="89"/>
                  <a:pt x="0" y="88"/>
                  <a:pt x="1" y="87"/>
                </a:cubicBezTo>
                <a:lnTo>
                  <a:pt x="8" y="56"/>
                </a:lnTo>
                <a:cubicBezTo>
                  <a:pt x="8" y="55"/>
                  <a:pt x="8" y="54"/>
                  <a:pt x="9" y="53"/>
                </a:cubicBezTo>
                <a:lnTo>
                  <a:pt x="28" y="28"/>
                </a:lnTo>
                <a:cubicBezTo>
                  <a:pt x="29" y="27"/>
                  <a:pt x="29" y="26"/>
                  <a:pt x="30" y="26"/>
                </a:cubicBezTo>
                <a:lnTo>
                  <a:pt x="58" y="8"/>
                </a:lnTo>
                <a:cubicBezTo>
                  <a:pt x="59" y="7"/>
                  <a:pt x="60" y="7"/>
                  <a:pt x="61" y="7"/>
                </a:cubicBezTo>
                <a:lnTo>
                  <a:pt x="95" y="1"/>
                </a:lnTo>
                <a:cubicBezTo>
                  <a:pt x="96" y="0"/>
                  <a:pt x="97" y="0"/>
                  <a:pt x="98" y="1"/>
                </a:cubicBezTo>
                <a:lnTo>
                  <a:pt x="132" y="7"/>
                </a:lnTo>
                <a:cubicBezTo>
                  <a:pt x="133" y="7"/>
                  <a:pt x="134" y="7"/>
                  <a:pt x="135" y="8"/>
                </a:cubicBezTo>
                <a:lnTo>
                  <a:pt x="163" y="26"/>
                </a:lnTo>
                <a:cubicBezTo>
                  <a:pt x="164" y="26"/>
                  <a:pt x="164" y="27"/>
                  <a:pt x="165" y="28"/>
                </a:cubicBezTo>
                <a:lnTo>
                  <a:pt x="184" y="53"/>
                </a:lnTo>
                <a:cubicBezTo>
                  <a:pt x="185" y="54"/>
                  <a:pt x="185" y="55"/>
                  <a:pt x="185" y="56"/>
                </a:cubicBezTo>
                <a:lnTo>
                  <a:pt x="192" y="87"/>
                </a:lnTo>
                <a:cubicBezTo>
                  <a:pt x="193" y="88"/>
                  <a:pt x="193" y="89"/>
                  <a:pt x="192" y="90"/>
                </a:cubicBezTo>
                <a:lnTo>
                  <a:pt x="185" y="121"/>
                </a:lnTo>
                <a:cubicBezTo>
                  <a:pt x="185" y="122"/>
                  <a:pt x="185" y="123"/>
                  <a:pt x="184" y="124"/>
                </a:cubicBezTo>
                <a:lnTo>
                  <a:pt x="165" y="150"/>
                </a:lnTo>
                <a:cubicBezTo>
                  <a:pt x="164" y="151"/>
                  <a:pt x="164" y="152"/>
                  <a:pt x="163" y="152"/>
                </a:cubicBezTo>
                <a:lnTo>
                  <a:pt x="135" y="169"/>
                </a:lnTo>
                <a:cubicBezTo>
                  <a:pt x="134" y="170"/>
                  <a:pt x="133" y="170"/>
                  <a:pt x="132" y="170"/>
                </a:cubicBezTo>
                <a:lnTo>
                  <a:pt x="98" y="176"/>
                </a:lnTo>
                <a:cubicBezTo>
                  <a:pt x="97" y="177"/>
                  <a:pt x="96" y="177"/>
                  <a:pt x="95" y="176"/>
                </a:cubicBezTo>
                <a:lnTo>
                  <a:pt x="61" y="170"/>
                </a:lnTo>
                <a:cubicBezTo>
                  <a:pt x="60" y="170"/>
                  <a:pt x="59" y="170"/>
                  <a:pt x="58" y="169"/>
                </a:cubicBezTo>
                <a:lnTo>
                  <a:pt x="30" y="152"/>
                </a:lnTo>
                <a:cubicBezTo>
                  <a:pt x="29" y="152"/>
                  <a:pt x="29" y="151"/>
                  <a:pt x="28" y="150"/>
                </a:cubicBezTo>
                <a:lnTo>
                  <a:pt x="9" y="124"/>
                </a:lnTo>
                <a:cubicBezTo>
                  <a:pt x="8" y="123"/>
                  <a:pt x="8" y="122"/>
                  <a:pt x="8" y="121"/>
                </a:cubicBezTo>
                <a:lnTo>
                  <a:pt x="1" y="90"/>
                </a:lnTo>
                <a:close/>
                <a:moveTo>
                  <a:pt x="23" y="118"/>
                </a:moveTo>
                <a:lnTo>
                  <a:pt x="22" y="115"/>
                </a:lnTo>
                <a:lnTo>
                  <a:pt x="41" y="141"/>
                </a:lnTo>
                <a:lnTo>
                  <a:pt x="39" y="139"/>
                </a:lnTo>
                <a:lnTo>
                  <a:pt x="67" y="156"/>
                </a:lnTo>
                <a:lnTo>
                  <a:pt x="64" y="155"/>
                </a:lnTo>
                <a:lnTo>
                  <a:pt x="98" y="161"/>
                </a:lnTo>
                <a:lnTo>
                  <a:pt x="95" y="161"/>
                </a:lnTo>
                <a:lnTo>
                  <a:pt x="129" y="155"/>
                </a:lnTo>
                <a:lnTo>
                  <a:pt x="126" y="156"/>
                </a:lnTo>
                <a:lnTo>
                  <a:pt x="154" y="139"/>
                </a:lnTo>
                <a:lnTo>
                  <a:pt x="152" y="141"/>
                </a:lnTo>
                <a:lnTo>
                  <a:pt x="171" y="115"/>
                </a:lnTo>
                <a:lnTo>
                  <a:pt x="170" y="118"/>
                </a:lnTo>
                <a:lnTo>
                  <a:pt x="177" y="87"/>
                </a:lnTo>
                <a:lnTo>
                  <a:pt x="177" y="90"/>
                </a:lnTo>
                <a:lnTo>
                  <a:pt x="170" y="59"/>
                </a:lnTo>
                <a:lnTo>
                  <a:pt x="171" y="62"/>
                </a:lnTo>
                <a:lnTo>
                  <a:pt x="152" y="37"/>
                </a:lnTo>
                <a:lnTo>
                  <a:pt x="154" y="39"/>
                </a:lnTo>
                <a:lnTo>
                  <a:pt x="126" y="21"/>
                </a:lnTo>
                <a:lnTo>
                  <a:pt x="129" y="22"/>
                </a:lnTo>
                <a:lnTo>
                  <a:pt x="95" y="16"/>
                </a:lnTo>
                <a:lnTo>
                  <a:pt x="98" y="16"/>
                </a:lnTo>
                <a:lnTo>
                  <a:pt x="64" y="22"/>
                </a:lnTo>
                <a:lnTo>
                  <a:pt x="67" y="21"/>
                </a:lnTo>
                <a:lnTo>
                  <a:pt x="39" y="39"/>
                </a:lnTo>
                <a:lnTo>
                  <a:pt x="41" y="37"/>
                </a:lnTo>
                <a:lnTo>
                  <a:pt x="22" y="62"/>
                </a:lnTo>
                <a:lnTo>
                  <a:pt x="23" y="59"/>
                </a:lnTo>
                <a:lnTo>
                  <a:pt x="16" y="90"/>
                </a:lnTo>
                <a:lnTo>
                  <a:pt x="16" y="87"/>
                </a:lnTo>
                <a:lnTo>
                  <a:pt x="23" y="1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Rectangle 13"/>
          <p:cNvSpPr>
            <a:spLocks noChangeArrowheads="1"/>
          </p:cNvSpPr>
          <p:nvPr/>
        </p:nvSpPr>
        <p:spPr bwMode="auto">
          <a:xfrm>
            <a:off x="2508250" y="2157413"/>
            <a:ext cx="2159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>
                <a:solidFill>
                  <a:srgbClr val="000000"/>
                </a:solidFill>
              </a:rPr>
              <a:t>10+</a:t>
            </a:r>
            <a:endParaRPr lang="en-US" sz="1000"/>
          </a:p>
        </p:txBody>
      </p:sp>
      <p:sp>
        <p:nvSpPr>
          <p:cNvPr id="67" name="Rectangle 13"/>
          <p:cNvSpPr>
            <a:spLocks noChangeArrowheads="1"/>
          </p:cNvSpPr>
          <p:nvPr/>
        </p:nvSpPr>
        <p:spPr bwMode="auto">
          <a:xfrm>
            <a:off x="1995488" y="2154238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</a:rPr>
              <a:t>5</a:t>
            </a:r>
            <a:endParaRPr lang="en-US" sz="1000"/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1479550" y="5030788"/>
            <a:ext cx="3054350" cy="1268412"/>
            <a:chOff x="1479550" y="4967288"/>
            <a:chExt cx="3054350" cy="1268412"/>
          </a:xfrm>
        </p:grpSpPr>
        <p:sp>
          <p:nvSpPr>
            <p:cNvPr id="69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479550" y="4967288"/>
              <a:ext cx="3054350" cy="1268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7"/>
            <p:cNvSpPr>
              <a:spLocks/>
            </p:cNvSpPr>
            <p:nvPr/>
          </p:nvSpPr>
          <p:spPr bwMode="auto">
            <a:xfrm>
              <a:off x="1481138" y="4978400"/>
              <a:ext cx="3051175" cy="1255713"/>
            </a:xfrm>
            <a:custGeom>
              <a:avLst/>
              <a:gdLst>
                <a:gd name="T0" fmla="*/ 0 w 15360"/>
                <a:gd name="T1" fmla="*/ 2147483647 h 6304"/>
                <a:gd name="T2" fmla="*/ 2147483647 w 15360"/>
                <a:gd name="T3" fmla="*/ 0 h 6304"/>
                <a:gd name="T4" fmla="*/ 2147483647 w 15360"/>
                <a:gd name="T5" fmla="*/ 0 h 6304"/>
                <a:gd name="T6" fmla="*/ 2147483647 w 15360"/>
                <a:gd name="T7" fmla="*/ 2147483647 h 6304"/>
                <a:gd name="T8" fmla="*/ 2147483647 w 15360"/>
                <a:gd name="T9" fmla="*/ 2147483647 h 6304"/>
                <a:gd name="T10" fmla="*/ 2147483647 w 15360"/>
                <a:gd name="T11" fmla="*/ 2147483647 h 6304"/>
                <a:gd name="T12" fmla="*/ 2147483647 w 15360"/>
                <a:gd name="T13" fmla="*/ 2147483647 h 6304"/>
                <a:gd name="T14" fmla="*/ 2147483647 w 15360"/>
                <a:gd name="T15" fmla="*/ 2147483647 h 6304"/>
                <a:gd name="T16" fmla="*/ 2147483647 w 15360"/>
                <a:gd name="T17" fmla="*/ 2147483647 h 6304"/>
                <a:gd name="T18" fmla="*/ 0 w 15360"/>
                <a:gd name="T19" fmla="*/ 2147483647 h 6304"/>
                <a:gd name="T20" fmla="*/ 0 w 15360"/>
                <a:gd name="T21" fmla="*/ 2147483647 h 6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360"/>
                <a:gd name="T34" fmla="*/ 0 h 6304"/>
                <a:gd name="T35" fmla="*/ 15360 w 15360"/>
                <a:gd name="T36" fmla="*/ 6304 h 630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360" h="6304">
                  <a:moveTo>
                    <a:pt x="0" y="3152"/>
                  </a:moveTo>
                  <a:cubicBezTo>
                    <a:pt x="0" y="1412"/>
                    <a:pt x="3439" y="0"/>
                    <a:pt x="7680" y="0"/>
                  </a:cubicBezTo>
                  <a:cubicBezTo>
                    <a:pt x="11922" y="0"/>
                    <a:pt x="15360" y="1412"/>
                    <a:pt x="15360" y="3152"/>
                  </a:cubicBezTo>
                  <a:cubicBezTo>
                    <a:pt x="15360" y="3152"/>
                    <a:pt x="15360" y="3152"/>
                    <a:pt x="15360" y="3152"/>
                  </a:cubicBezTo>
                  <a:cubicBezTo>
                    <a:pt x="15360" y="4893"/>
                    <a:pt x="11922" y="6304"/>
                    <a:pt x="7680" y="6304"/>
                  </a:cubicBezTo>
                  <a:cubicBezTo>
                    <a:pt x="7680" y="6304"/>
                    <a:pt x="7680" y="6304"/>
                    <a:pt x="7680" y="6304"/>
                  </a:cubicBezTo>
                  <a:cubicBezTo>
                    <a:pt x="3439" y="6304"/>
                    <a:pt x="0" y="4893"/>
                    <a:pt x="0" y="3152"/>
                  </a:cubicBezTo>
                  <a:cubicBezTo>
                    <a:pt x="0" y="3152"/>
                    <a:pt x="0" y="3152"/>
                    <a:pt x="0" y="3152"/>
                  </a:cubicBezTo>
                  <a:close/>
                </a:path>
              </a:pathLst>
            </a:custGeom>
            <a:solidFill>
              <a:srgbClr val="99CC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8"/>
            <p:cNvSpPr>
              <a:spLocks/>
            </p:cNvSpPr>
            <p:nvPr/>
          </p:nvSpPr>
          <p:spPr bwMode="auto">
            <a:xfrm>
              <a:off x="2560638" y="5764213"/>
              <a:ext cx="222250" cy="242887"/>
            </a:xfrm>
            <a:custGeom>
              <a:avLst/>
              <a:gdLst>
                <a:gd name="T0" fmla="*/ 2147483647 w 1126"/>
                <a:gd name="T1" fmla="*/ 2147483647 h 1223"/>
                <a:gd name="T2" fmla="*/ 2147483647 w 1126"/>
                <a:gd name="T3" fmla="*/ 2147483647 h 1223"/>
                <a:gd name="T4" fmla="*/ 2147483647 w 1126"/>
                <a:gd name="T5" fmla="*/ 2147483647 h 1223"/>
                <a:gd name="T6" fmla="*/ 2147483647 w 1126"/>
                <a:gd name="T7" fmla="*/ 2147483647 h 1223"/>
                <a:gd name="T8" fmla="*/ 2147483647 w 1126"/>
                <a:gd name="T9" fmla="*/ 2147483647 h 1223"/>
                <a:gd name="T10" fmla="*/ 2147483647 w 1126"/>
                <a:gd name="T11" fmla="*/ 2147483647 h 1223"/>
                <a:gd name="T12" fmla="*/ 2147483647 w 1126"/>
                <a:gd name="T13" fmla="*/ 2147483647 h 1223"/>
                <a:gd name="T14" fmla="*/ 2147483647 w 1126"/>
                <a:gd name="T15" fmla="*/ 2147483647 h 1223"/>
                <a:gd name="T16" fmla="*/ 2147483647 w 1126"/>
                <a:gd name="T17" fmla="*/ 2147483647 h 1223"/>
                <a:gd name="T18" fmla="*/ 2147483647 w 1126"/>
                <a:gd name="T19" fmla="*/ 2147483647 h 1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6"/>
                <a:gd name="T31" fmla="*/ 0 h 1223"/>
                <a:gd name="T32" fmla="*/ 1126 w 1126"/>
                <a:gd name="T33" fmla="*/ 1223 h 1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6" h="1223">
                  <a:moveTo>
                    <a:pt x="199" y="321"/>
                  </a:moveTo>
                  <a:cubicBezTo>
                    <a:pt x="398" y="72"/>
                    <a:pt x="723" y="0"/>
                    <a:pt x="923" y="160"/>
                  </a:cubicBezTo>
                  <a:cubicBezTo>
                    <a:pt x="923" y="160"/>
                    <a:pt x="923" y="160"/>
                    <a:pt x="923" y="160"/>
                  </a:cubicBezTo>
                  <a:cubicBezTo>
                    <a:pt x="1124" y="321"/>
                    <a:pt x="1126" y="653"/>
                    <a:pt x="927" y="902"/>
                  </a:cubicBezTo>
                  <a:cubicBezTo>
                    <a:pt x="728" y="1151"/>
                    <a:pt x="403" y="1223"/>
                    <a:pt x="203" y="1062"/>
                  </a:cubicBezTo>
                  <a:cubicBezTo>
                    <a:pt x="203" y="1062"/>
                    <a:pt x="203" y="1062"/>
                    <a:pt x="203" y="1062"/>
                  </a:cubicBezTo>
                  <a:cubicBezTo>
                    <a:pt x="2" y="902"/>
                    <a:pt x="0" y="570"/>
                    <a:pt x="199" y="321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9"/>
            <p:cNvSpPr>
              <a:spLocks/>
            </p:cNvSpPr>
            <p:nvPr/>
          </p:nvSpPr>
          <p:spPr bwMode="auto">
            <a:xfrm>
              <a:off x="2498725" y="5716588"/>
              <a:ext cx="415925" cy="211137"/>
            </a:xfrm>
            <a:custGeom>
              <a:avLst/>
              <a:gdLst>
                <a:gd name="T0" fmla="*/ 2147483647 w 262"/>
                <a:gd name="T1" fmla="*/ 0 h 133"/>
                <a:gd name="T2" fmla="*/ 2147483647 w 262"/>
                <a:gd name="T3" fmla="*/ 2147483647 h 133"/>
                <a:gd name="T4" fmla="*/ 2147483647 w 262"/>
                <a:gd name="T5" fmla="*/ 2147483647 h 133"/>
                <a:gd name="T6" fmla="*/ 0 w 262"/>
                <a:gd name="T7" fmla="*/ 2147483647 h 133"/>
                <a:gd name="T8" fmla="*/ 2147483647 w 262"/>
                <a:gd name="T9" fmla="*/ 0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133"/>
                <a:gd name="T17" fmla="*/ 262 w 262"/>
                <a:gd name="T18" fmla="*/ 133 h 1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133">
                  <a:moveTo>
                    <a:pt x="18" y="0"/>
                  </a:moveTo>
                  <a:lnTo>
                    <a:pt x="262" y="64"/>
                  </a:lnTo>
                  <a:lnTo>
                    <a:pt x="244" y="133"/>
                  </a:lnTo>
                  <a:lnTo>
                    <a:pt x="0" y="6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73" name="Picture 20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643188" y="5665788"/>
              <a:ext cx="66675" cy="16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21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2643188" y="5665788"/>
              <a:ext cx="66675" cy="16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868738" y="5591175"/>
              <a:ext cx="447675" cy="188913"/>
            </a:xfrm>
            <a:custGeom>
              <a:avLst/>
              <a:gdLst>
                <a:gd name="T0" fmla="*/ 2147483647 w 2248"/>
                <a:gd name="T1" fmla="*/ 2147483647 h 947"/>
                <a:gd name="T2" fmla="*/ 2147483647 w 2248"/>
                <a:gd name="T3" fmla="*/ 2147483647 h 947"/>
                <a:gd name="T4" fmla="*/ 2147483647 w 2248"/>
                <a:gd name="T5" fmla="*/ 2147483647 h 947"/>
                <a:gd name="T6" fmla="*/ 2147483647 w 2248"/>
                <a:gd name="T7" fmla="*/ 2147483647 h 947"/>
                <a:gd name="T8" fmla="*/ 2147483647 w 2248"/>
                <a:gd name="T9" fmla="*/ 2147483647 h 947"/>
                <a:gd name="T10" fmla="*/ 2147483647 w 2248"/>
                <a:gd name="T11" fmla="*/ 2147483647 h 947"/>
                <a:gd name="T12" fmla="*/ 2147483647 w 2248"/>
                <a:gd name="T13" fmla="*/ 2147483647 h 947"/>
                <a:gd name="T14" fmla="*/ 2147483647 w 2248"/>
                <a:gd name="T15" fmla="*/ 2147483647 h 947"/>
                <a:gd name="T16" fmla="*/ 2147483647 w 2248"/>
                <a:gd name="T17" fmla="*/ 2147483647 h 947"/>
                <a:gd name="T18" fmla="*/ 2147483647 w 2248"/>
                <a:gd name="T19" fmla="*/ 2147483647 h 947"/>
                <a:gd name="T20" fmla="*/ 2147483647 w 2248"/>
                <a:gd name="T21" fmla="*/ 2147483647 h 9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48"/>
                <a:gd name="T34" fmla="*/ 0 h 947"/>
                <a:gd name="T35" fmla="*/ 2248 w 2248"/>
                <a:gd name="T36" fmla="*/ 947 h 94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48" h="947">
                  <a:moveTo>
                    <a:pt x="41" y="240"/>
                  </a:moveTo>
                  <a:cubicBezTo>
                    <a:pt x="82" y="49"/>
                    <a:pt x="600" y="0"/>
                    <a:pt x="1198" y="130"/>
                  </a:cubicBezTo>
                  <a:cubicBezTo>
                    <a:pt x="1796" y="259"/>
                    <a:pt x="2248" y="518"/>
                    <a:pt x="2207" y="708"/>
                  </a:cubicBezTo>
                  <a:cubicBezTo>
                    <a:pt x="2207" y="708"/>
                    <a:pt x="2207" y="708"/>
                    <a:pt x="2207" y="708"/>
                  </a:cubicBezTo>
                  <a:cubicBezTo>
                    <a:pt x="2166" y="898"/>
                    <a:pt x="1647" y="947"/>
                    <a:pt x="1049" y="818"/>
                  </a:cubicBezTo>
                  <a:cubicBezTo>
                    <a:pt x="1049" y="818"/>
                    <a:pt x="1049" y="818"/>
                    <a:pt x="1049" y="818"/>
                  </a:cubicBezTo>
                  <a:cubicBezTo>
                    <a:pt x="451" y="688"/>
                    <a:pt x="0" y="430"/>
                    <a:pt x="41" y="240"/>
                  </a:cubicBezTo>
                  <a:cubicBezTo>
                    <a:pt x="41" y="240"/>
                    <a:pt x="41" y="240"/>
                    <a:pt x="41" y="24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3"/>
            <p:cNvSpPr>
              <a:spLocks/>
            </p:cNvSpPr>
            <p:nvPr/>
          </p:nvSpPr>
          <p:spPr bwMode="auto">
            <a:xfrm>
              <a:off x="3543300" y="5219700"/>
              <a:ext cx="477838" cy="174625"/>
            </a:xfrm>
            <a:custGeom>
              <a:avLst/>
              <a:gdLst>
                <a:gd name="T0" fmla="*/ 2147483647 w 2401"/>
                <a:gd name="T1" fmla="*/ 2147483647 h 875"/>
                <a:gd name="T2" fmla="*/ 2147483647 w 2401"/>
                <a:gd name="T3" fmla="*/ 2147483647 h 875"/>
                <a:gd name="T4" fmla="*/ 2147483647 w 2401"/>
                <a:gd name="T5" fmla="*/ 2147483647 h 875"/>
                <a:gd name="T6" fmla="*/ 2147483647 w 2401"/>
                <a:gd name="T7" fmla="*/ 2147483647 h 875"/>
                <a:gd name="T8" fmla="*/ 2147483647 w 2401"/>
                <a:gd name="T9" fmla="*/ 2147483647 h 875"/>
                <a:gd name="T10" fmla="*/ 2147483647 w 2401"/>
                <a:gd name="T11" fmla="*/ 2147483647 h 875"/>
                <a:gd name="T12" fmla="*/ 2147483647 w 2401"/>
                <a:gd name="T13" fmla="*/ 2147483647 h 875"/>
                <a:gd name="T14" fmla="*/ 2147483647 w 2401"/>
                <a:gd name="T15" fmla="*/ 2147483647 h 875"/>
                <a:gd name="T16" fmla="*/ 2147483647 w 2401"/>
                <a:gd name="T17" fmla="*/ 2147483647 h 875"/>
                <a:gd name="T18" fmla="*/ 2147483647 w 2401"/>
                <a:gd name="T19" fmla="*/ 2147483647 h 875"/>
                <a:gd name="T20" fmla="*/ 2147483647 w 2401"/>
                <a:gd name="T21" fmla="*/ 2147483647 h 87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01"/>
                <a:gd name="T34" fmla="*/ 0 h 875"/>
                <a:gd name="T35" fmla="*/ 2401 w 2401"/>
                <a:gd name="T36" fmla="*/ 875 h 87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01" h="875">
                  <a:moveTo>
                    <a:pt x="22" y="564"/>
                  </a:moveTo>
                  <a:cubicBezTo>
                    <a:pt x="0" y="361"/>
                    <a:pt x="510" y="140"/>
                    <a:pt x="1161" y="70"/>
                  </a:cubicBezTo>
                  <a:cubicBezTo>
                    <a:pt x="1812" y="0"/>
                    <a:pt x="2357" y="107"/>
                    <a:pt x="2379" y="310"/>
                  </a:cubicBezTo>
                  <a:cubicBezTo>
                    <a:pt x="2379" y="310"/>
                    <a:pt x="2379" y="310"/>
                    <a:pt x="2379" y="310"/>
                  </a:cubicBezTo>
                  <a:cubicBezTo>
                    <a:pt x="2401" y="513"/>
                    <a:pt x="1891" y="734"/>
                    <a:pt x="1240" y="804"/>
                  </a:cubicBezTo>
                  <a:cubicBezTo>
                    <a:pt x="1240" y="804"/>
                    <a:pt x="1240" y="804"/>
                    <a:pt x="1240" y="804"/>
                  </a:cubicBezTo>
                  <a:cubicBezTo>
                    <a:pt x="590" y="875"/>
                    <a:pt x="44" y="767"/>
                    <a:pt x="22" y="564"/>
                  </a:cubicBezTo>
                  <a:cubicBezTo>
                    <a:pt x="22" y="564"/>
                    <a:pt x="22" y="564"/>
                    <a:pt x="22" y="564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4"/>
            <p:cNvSpPr>
              <a:spLocks/>
            </p:cNvSpPr>
            <p:nvPr/>
          </p:nvSpPr>
          <p:spPr bwMode="auto">
            <a:xfrm>
              <a:off x="3063875" y="5702300"/>
              <a:ext cx="365125" cy="484188"/>
            </a:xfrm>
            <a:custGeom>
              <a:avLst/>
              <a:gdLst>
                <a:gd name="T0" fmla="*/ 2147483647 w 1844"/>
                <a:gd name="T1" fmla="*/ 2147483647 h 2426"/>
                <a:gd name="T2" fmla="*/ 2147483647 w 1844"/>
                <a:gd name="T3" fmla="*/ 2147483647 h 2426"/>
                <a:gd name="T4" fmla="*/ 2147483647 w 1844"/>
                <a:gd name="T5" fmla="*/ 2147483647 h 2426"/>
                <a:gd name="T6" fmla="*/ 2147483647 w 1844"/>
                <a:gd name="T7" fmla="*/ 2147483647 h 2426"/>
                <a:gd name="T8" fmla="*/ 2147483647 w 1844"/>
                <a:gd name="T9" fmla="*/ 2147483647 h 2426"/>
                <a:gd name="T10" fmla="*/ 2147483647 w 1844"/>
                <a:gd name="T11" fmla="*/ 2147483647 h 2426"/>
                <a:gd name="T12" fmla="*/ 2147483647 w 1844"/>
                <a:gd name="T13" fmla="*/ 2147483647 h 2426"/>
                <a:gd name="T14" fmla="*/ 2147483647 w 1844"/>
                <a:gd name="T15" fmla="*/ 2147483647 h 2426"/>
                <a:gd name="T16" fmla="*/ 2147483647 w 1844"/>
                <a:gd name="T17" fmla="*/ 2147483647 h 2426"/>
                <a:gd name="T18" fmla="*/ 2147483647 w 1844"/>
                <a:gd name="T19" fmla="*/ 2147483647 h 2426"/>
                <a:gd name="T20" fmla="*/ 2147483647 w 1844"/>
                <a:gd name="T21" fmla="*/ 2147483647 h 24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44"/>
                <a:gd name="T34" fmla="*/ 0 h 2426"/>
                <a:gd name="T35" fmla="*/ 1844 w 1844"/>
                <a:gd name="T36" fmla="*/ 2426 h 24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44" h="2426">
                  <a:moveTo>
                    <a:pt x="246" y="158"/>
                  </a:moveTo>
                  <a:cubicBezTo>
                    <a:pt x="493" y="0"/>
                    <a:pt x="995" y="345"/>
                    <a:pt x="1368" y="928"/>
                  </a:cubicBezTo>
                  <a:cubicBezTo>
                    <a:pt x="1741" y="1511"/>
                    <a:pt x="1844" y="2111"/>
                    <a:pt x="1598" y="2269"/>
                  </a:cubicBezTo>
                  <a:cubicBezTo>
                    <a:pt x="1598" y="2269"/>
                    <a:pt x="1598" y="2269"/>
                    <a:pt x="1598" y="2269"/>
                  </a:cubicBezTo>
                  <a:cubicBezTo>
                    <a:pt x="1352" y="2426"/>
                    <a:pt x="850" y="2082"/>
                    <a:pt x="476" y="1499"/>
                  </a:cubicBezTo>
                  <a:cubicBezTo>
                    <a:pt x="476" y="1499"/>
                    <a:pt x="476" y="1499"/>
                    <a:pt x="476" y="1499"/>
                  </a:cubicBezTo>
                  <a:cubicBezTo>
                    <a:pt x="103" y="916"/>
                    <a:pt x="0" y="315"/>
                    <a:pt x="246" y="158"/>
                  </a:cubicBezTo>
                  <a:cubicBezTo>
                    <a:pt x="246" y="158"/>
                    <a:pt x="246" y="158"/>
                    <a:pt x="246" y="158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5"/>
            <p:cNvSpPr>
              <a:spLocks/>
            </p:cNvSpPr>
            <p:nvPr/>
          </p:nvSpPr>
          <p:spPr bwMode="auto">
            <a:xfrm>
              <a:off x="1901825" y="5548313"/>
              <a:ext cx="503238" cy="258762"/>
            </a:xfrm>
            <a:custGeom>
              <a:avLst/>
              <a:gdLst>
                <a:gd name="T0" fmla="*/ 2147483647 w 2536"/>
                <a:gd name="T1" fmla="*/ 2147483647 h 1301"/>
                <a:gd name="T2" fmla="*/ 2147483647 w 2536"/>
                <a:gd name="T3" fmla="*/ 2147483647 h 1301"/>
                <a:gd name="T4" fmla="*/ 2147483647 w 2536"/>
                <a:gd name="T5" fmla="*/ 2147483647 h 1301"/>
                <a:gd name="T6" fmla="*/ 2147483647 w 2536"/>
                <a:gd name="T7" fmla="*/ 2147483647 h 1301"/>
                <a:gd name="T8" fmla="*/ 2147483647 w 2536"/>
                <a:gd name="T9" fmla="*/ 2147483647 h 1301"/>
                <a:gd name="T10" fmla="*/ 2147483647 w 2536"/>
                <a:gd name="T11" fmla="*/ 2147483647 h 1301"/>
                <a:gd name="T12" fmla="*/ 2147483647 w 2536"/>
                <a:gd name="T13" fmla="*/ 2147483647 h 1301"/>
                <a:gd name="T14" fmla="*/ 2147483647 w 2536"/>
                <a:gd name="T15" fmla="*/ 2147483647 h 1301"/>
                <a:gd name="T16" fmla="*/ 2147483647 w 2536"/>
                <a:gd name="T17" fmla="*/ 2147483647 h 1301"/>
                <a:gd name="T18" fmla="*/ 2147483647 w 2536"/>
                <a:gd name="T19" fmla="*/ 2147483647 h 1301"/>
                <a:gd name="T20" fmla="*/ 2147483647 w 2536"/>
                <a:gd name="T21" fmla="*/ 2147483647 h 13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536"/>
                <a:gd name="T34" fmla="*/ 0 h 1301"/>
                <a:gd name="T35" fmla="*/ 2536 w 2536"/>
                <a:gd name="T36" fmla="*/ 1301 h 130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536" h="1301">
                  <a:moveTo>
                    <a:pt x="80" y="1050"/>
                  </a:moveTo>
                  <a:cubicBezTo>
                    <a:pt x="0" y="813"/>
                    <a:pt x="467" y="442"/>
                    <a:pt x="1124" y="221"/>
                  </a:cubicBezTo>
                  <a:cubicBezTo>
                    <a:pt x="1780" y="0"/>
                    <a:pt x="2376" y="13"/>
                    <a:pt x="2456" y="251"/>
                  </a:cubicBezTo>
                  <a:cubicBezTo>
                    <a:pt x="2456" y="251"/>
                    <a:pt x="2456" y="251"/>
                    <a:pt x="2456" y="251"/>
                  </a:cubicBezTo>
                  <a:cubicBezTo>
                    <a:pt x="2536" y="488"/>
                    <a:pt x="2069" y="859"/>
                    <a:pt x="1413" y="1080"/>
                  </a:cubicBezTo>
                  <a:cubicBezTo>
                    <a:pt x="1413" y="1080"/>
                    <a:pt x="1413" y="1080"/>
                    <a:pt x="1413" y="1080"/>
                  </a:cubicBezTo>
                  <a:cubicBezTo>
                    <a:pt x="757" y="1301"/>
                    <a:pt x="160" y="1288"/>
                    <a:pt x="80" y="1050"/>
                  </a:cubicBezTo>
                  <a:cubicBezTo>
                    <a:pt x="80" y="1050"/>
                    <a:pt x="80" y="1050"/>
                    <a:pt x="80" y="105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79" name="Picture 26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2900363" y="4970463"/>
              <a:ext cx="165100" cy="47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27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2900363" y="4970463"/>
              <a:ext cx="165100" cy="47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28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2193925" y="5295900"/>
              <a:ext cx="265113" cy="407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29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2193925" y="5295900"/>
              <a:ext cx="265113" cy="407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30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3544888" y="5148263"/>
              <a:ext cx="252412" cy="25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31"/>
            <p:cNvPicPr>
              <a:picLocks noChangeAspect="1" noChangeArrowheads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 bwMode="auto">
            <a:xfrm>
              <a:off x="3544888" y="5148263"/>
              <a:ext cx="252412" cy="25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32"/>
            <p:cNvPicPr>
              <a:picLocks noChangeAspect="1" noChangeArrowheads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 bwMode="auto">
            <a:xfrm>
              <a:off x="3071813" y="5575300"/>
              <a:ext cx="257175" cy="341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34"/>
            <p:cNvPicPr>
              <a:picLocks noChangeAspect="1" noChangeArrowheads="1"/>
            </p:cNvPicPr>
            <p:nvPr/>
          </p:nvPicPr>
          <p:blipFill>
            <a:blip r:embed="rId13" cstate="email"/>
            <a:srcRect/>
            <a:stretch>
              <a:fillRect/>
            </a:stretch>
          </p:blipFill>
          <p:spPr bwMode="auto">
            <a:xfrm>
              <a:off x="3832225" y="5356225"/>
              <a:ext cx="238125" cy="34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35"/>
            <p:cNvPicPr>
              <a:picLocks noChangeAspect="1" noChangeArrowheads="1"/>
            </p:cNvPicPr>
            <p:nvPr/>
          </p:nvPicPr>
          <p:blipFill>
            <a:blip r:embed="rId14" cstate="email"/>
            <a:srcRect/>
            <a:stretch>
              <a:fillRect/>
            </a:stretch>
          </p:blipFill>
          <p:spPr bwMode="auto">
            <a:xfrm>
              <a:off x="3832225" y="5356225"/>
              <a:ext cx="238125" cy="34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36"/>
            <p:cNvPicPr>
              <a:picLocks noChangeAspect="1" noChangeArrowheads="1"/>
            </p:cNvPicPr>
            <p:nvPr/>
          </p:nvPicPr>
          <p:blipFill>
            <a:blip r:embed="rId15" cstate="email"/>
            <a:srcRect/>
            <a:stretch>
              <a:fillRect/>
            </a:stretch>
          </p:blipFill>
          <p:spPr bwMode="auto">
            <a:xfrm>
              <a:off x="2659063" y="5710238"/>
              <a:ext cx="190500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37"/>
            <p:cNvPicPr>
              <a:picLocks noChangeAspect="1" noChangeArrowheads="1"/>
            </p:cNvPicPr>
            <p:nvPr/>
          </p:nvPicPr>
          <p:blipFill>
            <a:blip r:embed="rId16" cstate="email"/>
            <a:srcRect/>
            <a:stretch>
              <a:fillRect/>
            </a:stretch>
          </p:blipFill>
          <p:spPr bwMode="auto">
            <a:xfrm>
              <a:off x="2659063" y="5710238"/>
              <a:ext cx="190500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38"/>
            <p:cNvPicPr>
              <a:picLocks noChangeAspect="1" noChangeArrowheads="1"/>
            </p:cNvPicPr>
            <p:nvPr/>
          </p:nvPicPr>
          <p:blipFill>
            <a:blip r:embed="rId17" cstate="email"/>
            <a:srcRect/>
            <a:stretch>
              <a:fillRect/>
            </a:stretch>
          </p:blipFill>
          <p:spPr bwMode="auto">
            <a:xfrm>
              <a:off x="2538413" y="5741988"/>
              <a:ext cx="50800" cy="10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39"/>
            <p:cNvPicPr>
              <a:picLocks noChangeAspect="1" noChangeArrowheads="1"/>
            </p:cNvPicPr>
            <p:nvPr/>
          </p:nvPicPr>
          <p:blipFill>
            <a:blip r:embed="rId18" cstate="email"/>
            <a:srcRect/>
            <a:stretch>
              <a:fillRect/>
            </a:stretch>
          </p:blipFill>
          <p:spPr bwMode="auto">
            <a:xfrm>
              <a:off x="2538413" y="5741988"/>
              <a:ext cx="50800" cy="10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40"/>
            <p:cNvPicPr>
              <a:picLocks noChangeAspect="1" noChangeArrowheads="1"/>
            </p:cNvPicPr>
            <p:nvPr/>
          </p:nvPicPr>
          <p:blipFill>
            <a:blip r:embed="rId19" cstate="email"/>
            <a:srcRect/>
            <a:stretch>
              <a:fillRect/>
            </a:stretch>
          </p:blipFill>
          <p:spPr bwMode="auto">
            <a:xfrm>
              <a:off x="2570163" y="5684838"/>
              <a:ext cx="193675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41"/>
            <p:cNvPicPr>
              <a:picLocks noChangeAspect="1" noChangeArrowheads="1"/>
            </p:cNvPicPr>
            <p:nvPr/>
          </p:nvPicPr>
          <p:blipFill>
            <a:blip r:embed="rId20" cstate="email"/>
            <a:srcRect/>
            <a:stretch>
              <a:fillRect/>
            </a:stretch>
          </p:blipFill>
          <p:spPr bwMode="auto">
            <a:xfrm>
              <a:off x="2570163" y="5684838"/>
              <a:ext cx="193675" cy="15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Line 48"/>
            <p:cNvSpPr>
              <a:spLocks noChangeShapeType="1"/>
            </p:cNvSpPr>
            <p:nvPr/>
          </p:nvSpPr>
          <p:spPr bwMode="auto">
            <a:xfrm>
              <a:off x="2979738" y="5019675"/>
              <a:ext cx="182562" cy="5730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5" name="Picture 33"/>
            <p:cNvPicPr>
              <a:picLocks noChangeAspect="1" noChangeArrowheads="1"/>
            </p:cNvPicPr>
            <p:nvPr/>
          </p:nvPicPr>
          <p:blipFill>
            <a:blip r:embed="rId21" cstate="email"/>
            <a:srcRect/>
            <a:stretch>
              <a:fillRect/>
            </a:stretch>
          </p:blipFill>
          <p:spPr bwMode="auto">
            <a:xfrm>
              <a:off x="3071813" y="5575300"/>
              <a:ext cx="257175" cy="341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4597400" y="5030788"/>
            <a:ext cx="3054350" cy="1268412"/>
            <a:chOff x="4597400" y="4967288"/>
            <a:chExt cx="3054350" cy="1268412"/>
          </a:xfrm>
        </p:grpSpPr>
        <p:pic>
          <p:nvPicPr>
            <p:cNvPr id="97" name="Picture 4"/>
            <p:cNvPicPr>
              <a:picLocks noChangeAspect="1" noChangeArrowheads="1"/>
            </p:cNvPicPr>
            <p:nvPr/>
          </p:nvPicPr>
          <p:blipFill>
            <a:blip r:embed="rId22" cstate="email"/>
            <a:srcRect/>
            <a:stretch>
              <a:fillRect/>
            </a:stretch>
          </p:blipFill>
          <p:spPr bwMode="auto">
            <a:xfrm>
              <a:off x="4597400" y="4967288"/>
              <a:ext cx="3054350" cy="1268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Line 48"/>
            <p:cNvSpPr>
              <a:spLocks noChangeShapeType="1"/>
            </p:cNvSpPr>
            <p:nvPr/>
          </p:nvSpPr>
          <p:spPr bwMode="auto">
            <a:xfrm flipH="1">
              <a:off x="5961063" y="5041900"/>
              <a:ext cx="139700" cy="7159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48"/>
            <p:cNvSpPr>
              <a:spLocks noChangeShapeType="1"/>
            </p:cNvSpPr>
            <p:nvPr/>
          </p:nvSpPr>
          <p:spPr bwMode="auto">
            <a:xfrm flipH="1">
              <a:off x="6392863" y="5719763"/>
              <a:ext cx="185737" cy="1587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48"/>
            <p:cNvSpPr>
              <a:spLocks noChangeShapeType="1"/>
            </p:cNvSpPr>
            <p:nvPr/>
          </p:nvSpPr>
          <p:spPr bwMode="auto">
            <a:xfrm flipH="1">
              <a:off x="5953125" y="5718175"/>
              <a:ext cx="623888" cy="365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297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 xmlns:mv="urn:schemas-microsoft-com:mac:vml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301625" y="215900"/>
            <a:ext cx="8534400" cy="685800"/>
          </a:xfrm>
        </p:spPr>
        <p:txBody>
          <a:bodyPr/>
          <a:lstStyle/>
          <a:p>
            <a:r>
              <a:rPr lang="en-US" sz="2800" dirty="0" smtClean="0"/>
              <a:t>What Mix of Mesh and PTMP Looks Like</a:t>
            </a:r>
          </a:p>
        </p:txBody>
      </p:sp>
      <p:cxnSp>
        <p:nvCxnSpPr>
          <p:cNvPr id="3" name="Straight Connector 2"/>
          <p:cNvCxnSpPr>
            <a:stCxn id="37" idx="0"/>
            <a:endCxn id="49160" idx="2"/>
          </p:cNvCxnSpPr>
          <p:nvPr/>
        </p:nvCxnSpPr>
        <p:spPr>
          <a:xfrm rot="5400000" flipH="1" flipV="1">
            <a:off x="4227512" y="1866901"/>
            <a:ext cx="638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49160" idx="2"/>
            <a:endCxn id="43" idx="1"/>
          </p:cNvCxnSpPr>
          <p:nvPr/>
        </p:nvCxnSpPr>
        <p:spPr>
          <a:xfrm rot="16200000" flipH="1">
            <a:off x="4627563" y="1466850"/>
            <a:ext cx="649287" cy="8112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41" idx="7"/>
          </p:cNvCxnSpPr>
          <p:nvPr/>
        </p:nvCxnSpPr>
        <p:spPr>
          <a:xfrm rot="10800000" flipV="1">
            <a:off x="3887788" y="1609725"/>
            <a:ext cx="666750" cy="587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06"/>
          <p:cNvSpPr>
            <a:spLocks noChangeArrowheads="1"/>
          </p:cNvSpPr>
          <p:nvPr/>
        </p:nvSpPr>
        <p:spPr bwMode="auto">
          <a:xfrm>
            <a:off x="3265488" y="1704975"/>
            <a:ext cx="938212" cy="369888"/>
          </a:xfrm>
          <a:custGeom>
            <a:avLst/>
            <a:gdLst>
              <a:gd name="T0" fmla="*/ 0 w 938213"/>
              <a:gd name="T1" fmla="*/ 316570 h 244475"/>
              <a:gd name="T2" fmla="*/ 438150 w 938213"/>
              <a:gd name="T3" fmla="*/ 316570 h 244475"/>
              <a:gd name="T4" fmla="*/ 938210 w 938213"/>
              <a:gd name="T5" fmla="*/ 0 h 244475"/>
              <a:gd name="T6" fmla="*/ 0 60000 65536"/>
              <a:gd name="T7" fmla="*/ 0 60000 65536"/>
              <a:gd name="T8" fmla="*/ 0 60000 65536"/>
              <a:gd name="T9" fmla="*/ 0 w 938213"/>
              <a:gd name="T10" fmla="*/ 0 h 244475"/>
              <a:gd name="T11" fmla="*/ 938213 w 938213"/>
              <a:gd name="T12" fmla="*/ 244475 h 2444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8213" h="244475">
                <a:moveTo>
                  <a:pt x="0" y="209550"/>
                </a:moveTo>
                <a:cubicBezTo>
                  <a:pt x="140890" y="227012"/>
                  <a:pt x="281781" y="244475"/>
                  <a:pt x="438150" y="209550"/>
                </a:cubicBezTo>
                <a:cubicBezTo>
                  <a:pt x="594519" y="174625"/>
                  <a:pt x="766366" y="87312"/>
                  <a:pt x="938213" y="0"/>
                </a:cubicBezTo>
              </a:path>
            </a:pathLst>
          </a:custGeom>
          <a:noFill/>
          <a:ln w="12700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en-US" dirty="0"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Freeform 96"/>
          <p:cNvSpPr>
            <a:spLocks/>
          </p:cNvSpPr>
          <p:nvPr/>
        </p:nvSpPr>
        <p:spPr bwMode="auto">
          <a:xfrm flipH="1">
            <a:off x="3441700" y="1079500"/>
            <a:ext cx="2209800" cy="839788"/>
          </a:xfrm>
          <a:custGeom>
            <a:avLst/>
            <a:gdLst>
              <a:gd name="T0" fmla="*/ 2147483647 w 1153"/>
              <a:gd name="T1" fmla="*/ 2147483647 h 861"/>
              <a:gd name="T2" fmla="*/ 2147483647 w 1153"/>
              <a:gd name="T3" fmla="*/ 2147483647 h 861"/>
              <a:gd name="T4" fmla="*/ 2147483647 w 1153"/>
              <a:gd name="T5" fmla="*/ 2147483647 h 861"/>
              <a:gd name="T6" fmla="*/ 2147483647 w 1153"/>
              <a:gd name="T7" fmla="*/ 2147483647 h 861"/>
              <a:gd name="T8" fmla="*/ 2147483647 w 1153"/>
              <a:gd name="T9" fmla="*/ 2147483647 h 861"/>
              <a:gd name="T10" fmla="*/ 2147483647 w 1153"/>
              <a:gd name="T11" fmla="*/ 2147483647 h 861"/>
              <a:gd name="T12" fmla="*/ 2147483647 w 1153"/>
              <a:gd name="T13" fmla="*/ 2147483647 h 861"/>
              <a:gd name="T14" fmla="*/ 2147483647 w 1153"/>
              <a:gd name="T15" fmla="*/ 2147483647 h 861"/>
              <a:gd name="T16" fmla="*/ 2147483647 w 1153"/>
              <a:gd name="T17" fmla="*/ 2147483647 h 861"/>
              <a:gd name="T18" fmla="*/ 2147483647 w 1153"/>
              <a:gd name="T19" fmla="*/ 2147483647 h 861"/>
              <a:gd name="T20" fmla="*/ 2147483647 w 1153"/>
              <a:gd name="T21" fmla="*/ 2147483647 h 861"/>
              <a:gd name="T22" fmla="*/ 2147483647 w 1153"/>
              <a:gd name="T23" fmla="*/ 2147483647 h 861"/>
              <a:gd name="T24" fmla="*/ 2147483647 w 1153"/>
              <a:gd name="T25" fmla="*/ 2147483647 h 861"/>
              <a:gd name="T26" fmla="*/ 2147483647 w 1153"/>
              <a:gd name="T27" fmla="*/ 2147483647 h 861"/>
              <a:gd name="T28" fmla="*/ 2147483647 w 1153"/>
              <a:gd name="T29" fmla="*/ 2147483647 h 861"/>
              <a:gd name="T30" fmla="*/ 2147483647 w 1153"/>
              <a:gd name="T31" fmla="*/ 2147483647 h 861"/>
              <a:gd name="T32" fmla="*/ 2147483647 w 1153"/>
              <a:gd name="T33" fmla="*/ 2147483647 h 861"/>
              <a:gd name="T34" fmla="*/ 2147483647 w 1153"/>
              <a:gd name="T35" fmla="*/ 2147483647 h 861"/>
              <a:gd name="T36" fmla="*/ 2147483647 w 1153"/>
              <a:gd name="T37" fmla="*/ 2147483647 h 861"/>
              <a:gd name="T38" fmla="*/ 2147483647 w 1153"/>
              <a:gd name="T39" fmla="*/ 2147483647 h 861"/>
              <a:gd name="T40" fmla="*/ 2147483647 w 1153"/>
              <a:gd name="T41" fmla="*/ 2147483647 h 861"/>
              <a:gd name="T42" fmla="*/ 2147483647 w 1153"/>
              <a:gd name="T43" fmla="*/ 2147483647 h 861"/>
              <a:gd name="T44" fmla="*/ 2147483647 w 1153"/>
              <a:gd name="T45" fmla="*/ 2147483647 h 861"/>
              <a:gd name="T46" fmla="*/ 2147483647 w 1153"/>
              <a:gd name="T47" fmla="*/ 2147483647 h 861"/>
              <a:gd name="T48" fmla="*/ 2147483647 w 1153"/>
              <a:gd name="T49" fmla="*/ 2147483647 h 861"/>
              <a:gd name="T50" fmla="*/ 2147483647 w 1153"/>
              <a:gd name="T51" fmla="*/ 2147483647 h 861"/>
              <a:gd name="T52" fmla="*/ 2147483647 w 1153"/>
              <a:gd name="T53" fmla="*/ 2147483647 h 861"/>
              <a:gd name="T54" fmla="*/ 2147483647 w 1153"/>
              <a:gd name="T55" fmla="*/ 2147483647 h 861"/>
              <a:gd name="T56" fmla="*/ 2147483647 w 1153"/>
              <a:gd name="T57" fmla="*/ 0 h 861"/>
              <a:gd name="T58" fmla="*/ 2147483647 w 1153"/>
              <a:gd name="T59" fmla="*/ 2147483647 h 861"/>
              <a:gd name="T60" fmla="*/ 2147483647 w 1153"/>
              <a:gd name="T61" fmla="*/ 2147483647 h 861"/>
              <a:gd name="T62" fmla="*/ 2147483647 w 1153"/>
              <a:gd name="T63" fmla="*/ 2147483647 h 861"/>
              <a:gd name="T64" fmla="*/ 2147483647 w 1153"/>
              <a:gd name="T65" fmla="*/ 2147483647 h 861"/>
              <a:gd name="T66" fmla="*/ 2147483647 w 1153"/>
              <a:gd name="T67" fmla="*/ 0 h 861"/>
              <a:gd name="T68" fmla="*/ 2147483647 w 1153"/>
              <a:gd name="T69" fmla="*/ 2147483647 h 861"/>
              <a:gd name="T70" fmla="*/ 2147483647 w 1153"/>
              <a:gd name="T71" fmla="*/ 2147483647 h 861"/>
              <a:gd name="T72" fmla="*/ 2147483647 w 1153"/>
              <a:gd name="T73" fmla="*/ 2147483647 h 861"/>
              <a:gd name="T74" fmla="*/ 2147483647 w 1153"/>
              <a:gd name="T75" fmla="*/ 2147483647 h 861"/>
              <a:gd name="T76" fmla="*/ 2147483647 w 1153"/>
              <a:gd name="T77" fmla="*/ 2147483647 h 861"/>
              <a:gd name="T78" fmla="*/ 2147483647 w 1153"/>
              <a:gd name="T79" fmla="*/ 2147483647 h 861"/>
              <a:gd name="T80" fmla="*/ 2147483647 w 1153"/>
              <a:gd name="T81" fmla="*/ 2147483647 h 861"/>
              <a:gd name="T82" fmla="*/ 2147483647 w 1153"/>
              <a:gd name="T83" fmla="*/ 2147483647 h 861"/>
              <a:gd name="T84" fmla="*/ 0 w 1153"/>
              <a:gd name="T85" fmla="*/ 2147483647 h 861"/>
              <a:gd name="T86" fmla="*/ 0 w 1153"/>
              <a:gd name="T87" fmla="*/ 2147483647 h 861"/>
              <a:gd name="T88" fmla="*/ 2147483647 w 1153"/>
              <a:gd name="T89" fmla="*/ 2147483647 h 861"/>
              <a:gd name="T90" fmla="*/ 2147483647 w 1153"/>
              <a:gd name="T91" fmla="*/ 2147483647 h 861"/>
              <a:gd name="T92" fmla="*/ 2147483647 w 1153"/>
              <a:gd name="T93" fmla="*/ 2147483647 h 861"/>
              <a:gd name="T94" fmla="*/ 2147483647 w 1153"/>
              <a:gd name="T95" fmla="*/ 2147483647 h 86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153"/>
              <a:gd name="T145" fmla="*/ 0 h 861"/>
              <a:gd name="T146" fmla="*/ 1153 w 1153"/>
              <a:gd name="T147" fmla="*/ 861 h 86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153" h="861">
                <a:moveTo>
                  <a:pt x="169" y="641"/>
                </a:moveTo>
                <a:lnTo>
                  <a:pt x="186" y="685"/>
                </a:lnTo>
                <a:lnTo>
                  <a:pt x="207" y="727"/>
                </a:lnTo>
                <a:lnTo>
                  <a:pt x="232" y="764"/>
                </a:lnTo>
                <a:lnTo>
                  <a:pt x="259" y="794"/>
                </a:lnTo>
                <a:lnTo>
                  <a:pt x="290" y="821"/>
                </a:lnTo>
                <a:lnTo>
                  <a:pt x="321" y="840"/>
                </a:lnTo>
                <a:lnTo>
                  <a:pt x="353" y="854"/>
                </a:lnTo>
                <a:lnTo>
                  <a:pt x="388" y="861"/>
                </a:lnTo>
                <a:lnTo>
                  <a:pt x="420" y="861"/>
                </a:lnTo>
                <a:lnTo>
                  <a:pt x="453" y="856"/>
                </a:lnTo>
                <a:lnTo>
                  <a:pt x="487" y="844"/>
                </a:lnTo>
                <a:lnTo>
                  <a:pt x="518" y="825"/>
                </a:lnTo>
                <a:lnTo>
                  <a:pt x="547" y="798"/>
                </a:lnTo>
                <a:lnTo>
                  <a:pt x="576" y="767"/>
                </a:lnTo>
                <a:lnTo>
                  <a:pt x="602" y="798"/>
                </a:lnTo>
                <a:lnTo>
                  <a:pt x="635" y="825"/>
                </a:lnTo>
                <a:lnTo>
                  <a:pt x="664" y="844"/>
                </a:lnTo>
                <a:lnTo>
                  <a:pt x="696" y="856"/>
                </a:lnTo>
                <a:lnTo>
                  <a:pt x="733" y="861"/>
                </a:lnTo>
                <a:lnTo>
                  <a:pt x="763" y="861"/>
                </a:lnTo>
                <a:lnTo>
                  <a:pt x="796" y="854"/>
                </a:lnTo>
                <a:lnTo>
                  <a:pt x="829" y="840"/>
                </a:lnTo>
                <a:lnTo>
                  <a:pt x="861" y="821"/>
                </a:lnTo>
                <a:lnTo>
                  <a:pt x="890" y="794"/>
                </a:lnTo>
                <a:lnTo>
                  <a:pt x="917" y="764"/>
                </a:lnTo>
                <a:lnTo>
                  <a:pt x="944" y="727"/>
                </a:lnTo>
                <a:lnTo>
                  <a:pt x="963" y="685"/>
                </a:lnTo>
                <a:lnTo>
                  <a:pt x="984" y="641"/>
                </a:lnTo>
                <a:lnTo>
                  <a:pt x="1005" y="647"/>
                </a:lnTo>
                <a:lnTo>
                  <a:pt x="1032" y="643"/>
                </a:lnTo>
                <a:lnTo>
                  <a:pt x="1055" y="637"/>
                </a:lnTo>
                <a:lnTo>
                  <a:pt x="1078" y="624"/>
                </a:lnTo>
                <a:lnTo>
                  <a:pt x="1101" y="602"/>
                </a:lnTo>
                <a:lnTo>
                  <a:pt x="1118" y="576"/>
                </a:lnTo>
                <a:lnTo>
                  <a:pt x="1134" y="543"/>
                </a:lnTo>
                <a:lnTo>
                  <a:pt x="1141" y="509"/>
                </a:lnTo>
                <a:lnTo>
                  <a:pt x="1151" y="470"/>
                </a:lnTo>
                <a:lnTo>
                  <a:pt x="1153" y="432"/>
                </a:lnTo>
                <a:lnTo>
                  <a:pt x="1151" y="392"/>
                </a:lnTo>
                <a:lnTo>
                  <a:pt x="1141" y="351"/>
                </a:lnTo>
                <a:lnTo>
                  <a:pt x="1134" y="319"/>
                </a:lnTo>
                <a:lnTo>
                  <a:pt x="1118" y="288"/>
                </a:lnTo>
                <a:lnTo>
                  <a:pt x="1101" y="261"/>
                </a:lnTo>
                <a:lnTo>
                  <a:pt x="1078" y="240"/>
                </a:lnTo>
                <a:lnTo>
                  <a:pt x="1055" y="223"/>
                </a:lnTo>
                <a:lnTo>
                  <a:pt x="1032" y="217"/>
                </a:lnTo>
                <a:lnTo>
                  <a:pt x="1005" y="215"/>
                </a:lnTo>
                <a:lnTo>
                  <a:pt x="984" y="223"/>
                </a:lnTo>
                <a:lnTo>
                  <a:pt x="963" y="177"/>
                </a:lnTo>
                <a:lnTo>
                  <a:pt x="944" y="133"/>
                </a:lnTo>
                <a:lnTo>
                  <a:pt x="917" y="96"/>
                </a:lnTo>
                <a:lnTo>
                  <a:pt x="890" y="67"/>
                </a:lnTo>
                <a:lnTo>
                  <a:pt x="861" y="39"/>
                </a:lnTo>
                <a:lnTo>
                  <a:pt x="829" y="21"/>
                </a:lnTo>
                <a:lnTo>
                  <a:pt x="796" y="6"/>
                </a:lnTo>
                <a:lnTo>
                  <a:pt x="763" y="0"/>
                </a:lnTo>
                <a:lnTo>
                  <a:pt x="733" y="0"/>
                </a:lnTo>
                <a:lnTo>
                  <a:pt x="696" y="4"/>
                </a:lnTo>
                <a:lnTo>
                  <a:pt x="664" y="18"/>
                </a:lnTo>
                <a:lnTo>
                  <a:pt x="635" y="39"/>
                </a:lnTo>
                <a:lnTo>
                  <a:pt x="602" y="62"/>
                </a:lnTo>
                <a:lnTo>
                  <a:pt x="576" y="92"/>
                </a:lnTo>
                <a:lnTo>
                  <a:pt x="547" y="62"/>
                </a:lnTo>
                <a:lnTo>
                  <a:pt x="518" y="39"/>
                </a:lnTo>
                <a:lnTo>
                  <a:pt x="487" y="18"/>
                </a:lnTo>
                <a:lnTo>
                  <a:pt x="453" y="4"/>
                </a:lnTo>
                <a:lnTo>
                  <a:pt x="420" y="0"/>
                </a:lnTo>
                <a:lnTo>
                  <a:pt x="388" y="0"/>
                </a:lnTo>
                <a:lnTo>
                  <a:pt x="353" y="6"/>
                </a:lnTo>
                <a:lnTo>
                  <a:pt x="321" y="21"/>
                </a:lnTo>
                <a:lnTo>
                  <a:pt x="290" y="39"/>
                </a:lnTo>
                <a:lnTo>
                  <a:pt x="259" y="67"/>
                </a:lnTo>
                <a:lnTo>
                  <a:pt x="232" y="96"/>
                </a:lnTo>
                <a:lnTo>
                  <a:pt x="207" y="133"/>
                </a:lnTo>
                <a:lnTo>
                  <a:pt x="186" y="177"/>
                </a:lnTo>
                <a:lnTo>
                  <a:pt x="169" y="223"/>
                </a:lnTo>
                <a:lnTo>
                  <a:pt x="144" y="215"/>
                </a:lnTo>
                <a:lnTo>
                  <a:pt x="119" y="217"/>
                </a:lnTo>
                <a:lnTo>
                  <a:pt x="96" y="223"/>
                </a:lnTo>
                <a:lnTo>
                  <a:pt x="73" y="240"/>
                </a:lnTo>
                <a:lnTo>
                  <a:pt x="52" y="261"/>
                </a:lnTo>
                <a:lnTo>
                  <a:pt x="35" y="288"/>
                </a:lnTo>
                <a:lnTo>
                  <a:pt x="18" y="319"/>
                </a:lnTo>
                <a:lnTo>
                  <a:pt x="6" y="351"/>
                </a:lnTo>
                <a:lnTo>
                  <a:pt x="0" y="392"/>
                </a:lnTo>
                <a:lnTo>
                  <a:pt x="0" y="432"/>
                </a:lnTo>
                <a:lnTo>
                  <a:pt x="0" y="470"/>
                </a:lnTo>
                <a:lnTo>
                  <a:pt x="6" y="509"/>
                </a:lnTo>
                <a:lnTo>
                  <a:pt x="18" y="543"/>
                </a:lnTo>
                <a:lnTo>
                  <a:pt x="35" y="576"/>
                </a:lnTo>
                <a:lnTo>
                  <a:pt x="52" y="602"/>
                </a:lnTo>
                <a:lnTo>
                  <a:pt x="73" y="624"/>
                </a:lnTo>
                <a:lnTo>
                  <a:pt x="96" y="637"/>
                </a:lnTo>
                <a:lnTo>
                  <a:pt x="119" y="643"/>
                </a:lnTo>
                <a:lnTo>
                  <a:pt x="144" y="647"/>
                </a:lnTo>
                <a:lnTo>
                  <a:pt x="169" y="641"/>
                </a:lnTo>
              </a:path>
            </a:pathLst>
          </a:custGeom>
          <a:solidFill>
            <a:srgbClr val="D9D9D9"/>
          </a:solidFill>
          <a:ln w="317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49160" name="Text Box 97"/>
          <p:cNvSpPr txBox="1">
            <a:spLocks noChangeArrowheads="1"/>
          </p:cNvSpPr>
          <p:nvPr/>
        </p:nvSpPr>
        <p:spPr bwMode="auto">
          <a:xfrm>
            <a:off x="4022725" y="1363663"/>
            <a:ext cx="10477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12713" indent="-112713" algn="ctr"/>
            <a:r>
              <a:rPr lang="fr-FR" sz="1200" b="1"/>
              <a:t>Data Center(s)</a:t>
            </a:r>
          </a:p>
        </p:txBody>
      </p:sp>
      <p:sp>
        <p:nvSpPr>
          <p:cNvPr id="9" name="Text Box 141"/>
          <p:cNvSpPr txBox="1">
            <a:spLocks noChangeArrowheads="1"/>
          </p:cNvSpPr>
          <p:nvPr/>
        </p:nvSpPr>
        <p:spPr bwMode="auto">
          <a:xfrm>
            <a:off x="2960688" y="1779588"/>
            <a:ext cx="547687" cy="34448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5720" tIns="18288" rIns="45720" bIns="18288">
            <a:spAutoFit/>
          </a:bodyPr>
          <a:lstStyle/>
          <a:p>
            <a:pPr algn="ctr">
              <a:defRPr/>
            </a:pPr>
            <a:r>
              <a:rPr lang="en-US" sz="1000" b="1" dirty="0">
                <a:ea typeface="ＭＳ Ｐゴシック" pitchFamily="34" charset="-128"/>
                <a:cs typeface="Arial" charset="0"/>
              </a:rPr>
              <a:t>Tropos</a:t>
            </a:r>
          </a:p>
          <a:p>
            <a:pPr algn="ctr">
              <a:defRPr/>
            </a:pPr>
            <a:r>
              <a:rPr lang="en-US" sz="1000" b="1" dirty="0">
                <a:ea typeface="ＭＳ Ｐゴシック" pitchFamily="34" charset="-128"/>
                <a:cs typeface="Arial" charset="0"/>
              </a:rPr>
              <a:t>Control</a:t>
            </a:r>
          </a:p>
        </p:txBody>
      </p:sp>
      <p:sp>
        <p:nvSpPr>
          <p:cNvPr id="10" name="Text Box 111"/>
          <p:cNvSpPr txBox="1">
            <a:spLocks noChangeArrowheads="1"/>
          </p:cNvSpPr>
          <p:nvPr/>
        </p:nvSpPr>
        <p:spPr bwMode="auto">
          <a:xfrm flipH="1">
            <a:off x="463550" y="5508625"/>
            <a:ext cx="7874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100" b="1" dirty="0">
                <a:latin typeface="Arial" pitchFamily="34" charset="0"/>
                <a:ea typeface="ＭＳ Ｐゴシック" pitchFamily="34" charset="-128"/>
                <a:cs typeface="Arial" charset="0"/>
              </a:rPr>
              <a:t>Tier 3 </a:t>
            </a:r>
            <a:r>
              <a:rPr lang="en-US" sz="1050" dirty="0">
                <a:latin typeface="Arial" pitchFamily="34" charset="0"/>
                <a:ea typeface="ＭＳ Ｐゴシック" pitchFamily="34" charset="-128"/>
                <a:cs typeface="Arial" charset="0"/>
              </a:rPr>
              <a:t>(NAN)</a:t>
            </a:r>
            <a:endParaRPr lang="en-US" sz="1000" dirty="0"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 Box 111"/>
          <p:cNvSpPr txBox="1">
            <a:spLocks noChangeArrowheads="1"/>
          </p:cNvSpPr>
          <p:nvPr/>
        </p:nvSpPr>
        <p:spPr bwMode="auto">
          <a:xfrm flipH="1">
            <a:off x="463550" y="5776913"/>
            <a:ext cx="7874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>
              <a:defRPr/>
            </a:pPr>
            <a:r>
              <a:rPr lang="en-US" sz="1100" b="1" dirty="0">
                <a:latin typeface="Arial" pitchFamily="34" charset="0"/>
                <a:ea typeface="ＭＳ Ｐゴシック" pitchFamily="34" charset="-128"/>
                <a:cs typeface="Arial" charset="0"/>
              </a:rPr>
              <a:t>Tier 4 </a:t>
            </a:r>
            <a:r>
              <a:rPr lang="en-US" sz="1050" dirty="0">
                <a:latin typeface="Arial" pitchFamily="34" charset="0"/>
                <a:ea typeface="ＭＳ Ｐゴシック" pitchFamily="34" charset="-128"/>
                <a:cs typeface="Arial" charset="0"/>
              </a:rPr>
              <a:t>(HAN)</a:t>
            </a:r>
            <a:endParaRPr lang="en-US" sz="1000" dirty="0">
              <a:latin typeface="Arial" pitchFamily="34" charset="0"/>
              <a:ea typeface="ＭＳ Ｐゴシック" pitchFamily="34" charset="-128"/>
              <a:cs typeface="Arial" charset="0"/>
            </a:endParaRPr>
          </a:p>
        </p:txBody>
      </p:sp>
      <p:cxnSp>
        <p:nvCxnSpPr>
          <p:cNvPr id="12" name="Straight Connector 11"/>
          <p:cNvCxnSpPr>
            <a:stCxn id="18" idx="2"/>
            <a:endCxn id="19" idx="6"/>
          </p:cNvCxnSpPr>
          <p:nvPr/>
        </p:nvCxnSpPr>
        <p:spPr>
          <a:xfrm rot="10800000" flipV="1">
            <a:off x="3060700" y="2293938"/>
            <a:ext cx="304800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05"/>
          <p:cNvGrpSpPr>
            <a:grpSpLocks/>
          </p:cNvGrpSpPr>
          <p:nvPr/>
        </p:nvGrpSpPr>
        <p:grpSpPr bwMode="auto">
          <a:xfrm>
            <a:off x="1765300" y="5541963"/>
            <a:ext cx="1828800" cy="487362"/>
            <a:chOff x="1828800" y="5260975"/>
            <a:chExt cx="1828800" cy="1139825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828800" y="5260975"/>
              <a:ext cx="914400" cy="1139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Dense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Urban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743200" y="5260975"/>
              <a:ext cx="914400" cy="11398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Urban</a:t>
              </a:r>
            </a:p>
          </p:txBody>
        </p:sp>
      </p:grpSp>
      <p:sp>
        <p:nvSpPr>
          <p:cNvPr id="16" name="Rectangle 15"/>
          <p:cNvSpPr/>
          <p:nvPr/>
        </p:nvSpPr>
        <p:spPr bwMode="auto">
          <a:xfrm>
            <a:off x="3594100" y="5541963"/>
            <a:ext cx="1828800" cy="4873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Suburban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422900" y="5541963"/>
            <a:ext cx="2743200" cy="487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</a:rPr>
              <a:t>Rural / Ultra Rural</a:t>
            </a:r>
          </a:p>
        </p:txBody>
      </p:sp>
      <p:sp>
        <p:nvSpPr>
          <p:cNvPr id="18" name="Oval 17"/>
          <p:cNvSpPr/>
          <p:nvPr/>
        </p:nvSpPr>
        <p:spPr>
          <a:xfrm rot="625457">
            <a:off x="3365500" y="2262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19" name="Oval 18"/>
          <p:cNvSpPr/>
          <p:nvPr/>
        </p:nvSpPr>
        <p:spPr>
          <a:xfrm>
            <a:off x="2984500" y="2262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0" name="Oval 19"/>
          <p:cNvSpPr/>
          <p:nvPr/>
        </p:nvSpPr>
        <p:spPr>
          <a:xfrm>
            <a:off x="2603500" y="2262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cxnSp>
        <p:nvCxnSpPr>
          <p:cNvPr id="21" name="Straight Connector 20"/>
          <p:cNvCxnSpPr>
            <a:stCxn id="20" idx="6"/>
            <a:endCxn id="19" idx="2"/>
          </p:cNvCxnSpPr>
          <p:nvPr/>
        </p:nvCxnSpPr>
        <p:spPr>
          <a:xfrm>
            <a:off x="2679700" y="2300288"/>
            <a:ext cx="304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222500" y="23383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cxnSp>
        <p:nvCxnSpPr>
          <p:cNvPr id="23" name="Straight Connector 22"/>
          <p:cNvCxnSpPr>
            <a:stCxn id="20" idx="2"/>
            <a:endCxn id="22" idx="6"/>
          </p:cNvCxnSpPr>
          <p:nvPr/>
        </p:nvCxnSpPr>
        <p:spPr>
          <a:xfrm rot="10800000" flipV="1">
            <a:off x="2298700" y="2300288"/>
            <a:ext cx="3048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 rot="1099318">
            <a:off x="2003425" y="2557463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5" name="Oval 24"/>
          <p:cNvSpPr/>
          <p:nvPr/>
        </p:nvSpPr>
        <p:spPr>
          <a:xfrm rot="20029768">
            <a:off x="1930400" y="28082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6" name="Oval 25"/>
          <p:cNvSpPr/>
          <p:nvPr/>
        </p:nvSpPr>
        <p:spPr>
          <a:xfrm>
            <a:off x="1917700" y="31003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7" name="Oval 26"/>
          <p:cNvSpPr/>
          <p:nvPr/>
        </p:nvSpPr>
        <p:spPr>
          <a:xfrm rot="758528">
            <a:off x="2222500" y="33289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8" name="Oval 27"/>
          <p:cNvSpPr/>
          <p:nvPr/>
        </p:nvSpPr>
        <p:spPr>
          <a:xfrm>
            <a:off x="2527300" y="3405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9" name="Oval 28"/>
          <p:cNvSpPr/>
          <p:nvPr/>
        </p:nvSpPr>
        <p:spPr>
          <a:xfrm>
            <a:off x="2892425" y="3405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30" name="Oval 29"/>
          <p:cNvSpPr/>
          <p:nvPr/>
        </p:nvSpPr>
        <p:spPr>
          <a:xfrm>
            <a:off x="3241675" y="3405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31" name="Oval 30"/>
          <p:cNvSpPr/>
          <p:nvPr/>
        </p:nvSpPr>
        <p:spPr>
          <a:xfrm>
            <a:off x="4432300" y="3405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32" name="Oval 31"/>
          <p:cNvSpPr/>
          <p:nvPr/>
        </p:nvSpPr>
        <p:spPr>
          <a:xfrm>
            <a:off x="3632200" y="3405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33" name="Oval 32"/>
          <p:cNvSpPr/>
          <p:nvPr/>
        </p:nvSpPr>
        <p:spPr>
          <a:xfrm>
            <a:off x="4051300" y="3405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34" name="Oval 33"/>
          <p:cNvSpPr/>
          <p:nvPr/>
        </p:nvSpPr>
        <p:spPr>
          <a:xfrm rot="20668572">
            <a:off x="2451100" y="3024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35" name="Oval 34"/>
          <p:cNvSpPr/>
          <p:nvPr/>
        </p:nvSpPr>
        <p:spPr>
          <a:xfrm rot="19681702">
            <a:off x="2603500" y="26431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36" name="Oval 35"/>
          <p:cNvSpPr/>
          <p:nvPr/>
        </p:nvSpPr>
        <p:spPr>
          <a:xfrm>
            <a:off x="3289300" y="30749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37" name="Oval 36"/>
          <p:cNvSpPr/>
          <p:nvPr/>
        </p:nvSpPr>
        <p:spPr>
          <a:xfrm>
            <a:off x="4508500" y="21859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cxnSp>
        <p:nvCxnSpPr>
          <p:cNvPr id="38" name="Straight Connector 37"/>
          <p:cNvCxnSpPr>
            <a:stCxn id="22" idx="3"/>
            <a:endCxn id="24" idx="7"/>
          </p:cNvCxnSpPr>
          <p:nvPr/>
        </p:nvCxnSpPr>
        <p:spPr>
          <a:xfrm rot="5400000">
            <a:off x="2067719" y="2412206"/>
            <a:ext cx="174625" cy="157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4"/>
            <a:endCxn id="25" idx="7"/>
          </p:cNvCxnSpPr>
          <p:nvPr/>
        </p:nvCxnSpPr>
        <p:spPr>
          <a:xfrm rot="5400000">
            <a:off x="1916113" y="2695575"/>
            <a:ext cx="179387" cy="492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289300" y="26685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41" name="Oval 40"/>
          <p:cNvSpPr/>
          <p:nvPr/>
        </p:nvSpPr>
        <p:spPr>
          <a:xfrm>
            <a:off x="3822700" y="21859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42" name="Oval 41"/>
          <p:cNvSpPr/>
          <p:nvPr/>
        </p:nvSpPr>
        <p:spPr>
          <a:xfrm>
            <a:off x="2282825" y="2735263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43" name="Oval 42"/>
          <p:cNvSpPr/>
          <p:nvPr/>
        </p:nvSpPr>
        <p:spPr>
          <a:xfrm>
            <a:off x="5346700" y="21859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765300" y="5365750"/>
            <a:ext cx="3657600" cy="15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95" name="Text Box 109"/>
          <p:cNvSpPr txBox="1">
            <a:spLocks noChangeArrowheads="1"/>
          </p:cNvSpPr>
          <p:nvPr/>
        </p:nvSpPr>
        <p:spPr bwMode="auto">
          <a:xfrm flipH="1">
            <a:off x="3429000" y="2582863"/>
            <a:ext cx="18462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100"/>
              <a:t>Tier 1:  Fiber (SONET, GigE),</a:t>
            </a:r>
            <a:br>
              <a:rPr lang="en-US" sz="1100"/>
            </a:br>
            <a:r>
              <a:rPr lang="en-US" sz="1100"/>
              <a:t>Microwave, MPLS Core</a:t>
            </a:r>
            <a:endParaRPr lang="en-US" sz="1000"/>
          </a:p>
        </p:txBody>
      </p:sp>
      <p:sp>
        <p:nvSpPr>
          <p:cNvPr id="49196" name="Text Box 109"/>
          <p:cNvSpPr txBox="1">
            <a:spLocks noChangeArrowheads="1"/>
          </p:cNvSpPr>
          <p:nvPr/>
        </p:nvSpPr>
        <p:spPr bwMode="auto">
          <a:xfrm flipH="1">
            <a:off x="2841625" y="5270500"/>
            <a:ext cx="1504950" cy="1698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100">
                <a:solidFill>
                  <a:srgbClr val="F2F2F2"/>
                </a:solidFill>
                <a:latin typeface="Calibri" charset="0"/>
                <a:cs typeface="Calibri" charset="0"/>
              </a:rPr>
              <a:t> Decreasing Mesh Density </a:t>
            </a:r>
            <a:endParaRPr lang="en-US" sz="1000">
              <a:solidFill>
                <a:srgbClr val="F2F2F2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391150" y="5356225"/>
            <a:ext cx="2622550" cy="1111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98" name="Text Box 109"/>
          <p:cNvSpPr txBox="1">
            <a:spLocks noChangeArrowheads="1"/>
          </p:cNvSpPr>
          <p:nvPr/>
        </p:nvSpPr>
        <p:spPr bwMode="auto">
          <a:xfrm flipH="1">
            <a:off x="5754688" y="5272088"/>
            <a:ext cx="1895475" cy="1698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100">
                <a:solidFill>
                  <a:srgbClr val="F2F2F2"/>
                </a:solidFill>
                <a:latin typeface="Calibri" charset="0"/>
                <a:cs typeface="Calibri" charset="0"/>
              </a:rPr>
              <a:t> Transition to WiMAX/P2MP/LTE </a:t>
            </a:r>
            <a:endParaRPr lang="en-US" sz="1000">
              <a:solidFill>
                <a:srgbClr val="F2F2F2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49" name="Straight Connector 48"/>
          <p:cNvCxnSpPr>
            <a:stCxn id="26" idx="0"/>
            <a:endCxn id="25" idx="3"/>
          </p:cNvCxnSpPr>
          <p:nvPr/>
        </p:nvCxnSpPr>
        <p:spPr>
          <a:xfrm rot="5400000" flipH="1" flipV="1">
            <a:off x="1847056" y="2991644"/>
            <a:ext cx="217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7" idx="2"/>
            <a:endCxn id="26" idx="5"/>
          </p:cNvCxnSpPr>
          <p:nvPr/>
        </p:nvCxnSpPr>
        <p:spPr>
          <a:xfrm rot="10800000">
            <a:off x="1982788" y="3165475"/>
            <a:ext cx="241300" cy="193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4" idx="3"/>
            <a:endCxn id="27" idx="7"/>
          </p:cNvCxnSpPr>
          <p:nvPr/>
        </p:nvCxnSpPr>
        <p:spPr>
          <a:xfrm rot="5400000">
            <a:off x="2255837" y="3132138"/>
            <a:ext cx="250825" cy="177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0"/>
            <a:endCxn id="42" idx="5"/>
          </p:cNvCxnSpPr>
          <p:nvPr/>
        </p:nvCxnSpPr>
        <p:spPr>
          <a:xfrm rot="16200000" flipV="1">
            <a:off x="2300287" y="2846388"/>
            <a:ext cx="225425" cy="133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4" idx="6"/>
            <a:endCxn id="42" idx="1"/>
          </p:cNvCxnSpPr>
          <p:nvPr/>
        </p:nvCxnSpPr>
        <p:spPr>
          <a:xfrm>
            <a:off x="2078038" y="2606675"/>
            <a:ext cx="215900" cy="141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3"/>
            <a:endCxn id="34" idx="7"/>
          </p:cNvCxnSpPr>
          <p:nvPr/>
        </p:nvCxnSpPr>
        <p:spPr>
          <a:xfrm rot="5400000">
            <a:off x="2415382" y="2810668"/>
            <a:ext cx="311150" cy="1254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5" idx="7"/>
            <a:endCxn id="20" idx="4"/>
          </p:cNvCxnSpPr>
          <p:nvPr/>
        </p:nvCxnSpPr>
        <p:spPr>
          <a:xfrm rot="16200000" flipV="1">
            <a:off x="2492375" y="2487613"/>
            <a:ext cx="306387" cy="79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8" idx="2"/>
            <a:endCxn id="27" idx="6"/>
          </p:cNvCxnSpPr>
          <p:nvPr/>
        </p:nvCxnSpPr>
        <p:spPr>
          <a:xfrm rot="10800000">
            <a:off x="2297113" y="3375025"/>
            <a:ext cx="230187" cy="68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9" idx="2"/>
            <a:endCxn id="28" idx="6"/>
          </p:cNvCxnSpPr>
          <p:nvPr/>
        </p:nvCxnSpPr>
        <p:spPr>
          <a:xfrm rot="10800000">
            <a:off x="2603500" y="3443288"/>
            <a:ext cx="2889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0" idx="2"/>
            <a:endCxn id="29" idx="6"/>
          </p:cNvCxnSpPr>
          <p:nvPr/>
        </p:nvCxnSpPr>
        <p:spPr>
          <a:xfrm rot="10800000">
            <a:off x="2968625" y="3443288"/>
            <a:ext cx="273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2" idx="2"/>
            <a:endCxn id="30" idx="6"/>
          </p:cNvCxnSpPr>
          <p:nvPr/>
        </p:nvCxnSpPr>
        <p:spPr>
          <a:xfrm rot="10800000">
            <a:off x="3317875" y="3443288"/>
            <a:ext cx="314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3" idx="2"/>
            <a:endCxn id="32" idx="6"/>
          </p:cNvCxnSpPr>
          <p:nvPr/>
        </p:nvCxnSpPr>
        <p:spPr>
          <a:xfrm rot="10800000">
            <a:off x="3708400" y="3443288"/>
            <a:ext cx="342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1" idx="2"/>
            <a:endCxn id="33" idx="6"/>
          </p:cNvCxnSpPr>
          <p:nvPr/>
        </p:nvCxnSpPr>
        <p:spPr>
          <a:xfrm rot="10800000">
            <a:off x="4127500" y="3443288"/>
            <a:ext cx="304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0" idx="0"/>
            <a:endCxn id="36" idx="4"/>
          </p:cNvCxnSpPr>
          <p:nvPr/>
        </p:nvCxnSpPr>
        <p:spPr>
          <a:xfrm rot="5400000" flipH="1" flipV="1">
            <a:off x="3176588" y="3254375"/>
            <a:ext cx="254000" cy="47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6" idx="0"/>
            <a:endCxn id="40" idx="4"/>
          </p:cNvCxnSpPr>
          <p:nvPr/>
        </p:nvCxnSpPr>
        <p:spPr>
          <a:xfrm rot="5400000" flipH="1" flipV="1">
            <a:off x="3162300" y="2909888"/>
            <a:ext cx="330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0" idx="0"/>
            <a:endCxn id="18" idx="4"/>
          </p:cNvCxnSpPr>
          <p:nvPr/>
        </p:nvCxnSpPr>
        <p:spPr>
          <a:xfrm rot="5400000" flipH="1" flipV="1">
            <a:off x="3197225" y="2468563"/>
            <a:ext cx="330200" cy="69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7"/>
            <a:endCxn id="41" idx="2"/>
          </p:cNvCxnSpPr>
          <p:nvPr/>
        </p:nvCxnSpPr>
        <p:spPr>
          <a:xfrm rot="5400000" flipH="1" flipV="1">
            <a:off x="3602037" y="2057401"/>
            <a:ext cx="53975" cy="387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1" idx="6"/>
          </p:cNvCxnSpPr>
          <p:nvPr/>
        </p:nvCxnSpPr>
        <p:spPr>
          <a:xfrm>
            <a:off x="4508500" y="3443288"/>
            <a:ext cx="439738" cy="11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4883944" y="3010694"/>
            <a:ext cx="547687" cy="2889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3" idx="4"/>
          </p:cNvCxnSpPr>
          <p:nvPr/>
        </p:nvCxnSpPr>
        <p:spPr>
          <a:xfrm rot="5400000">
            <a:off x="5081588" y="2506663"/>
            <a:ext cx="547687" cy="58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7" idx="2"/>
            <a:endCxn id="41" idx="6"/>
          </p:cNvCxnSpPr>
          <p:nvPr/>
        </p:nvCxnSpPr>
        <p:spPr>
          <a:xfrm rot="10800000">
            <a:off x="3898900" y="2224088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7" idx="6"/>
            <a:endCxn id="43" idx="2"/>
          </p:cNvCxnSpPr>
          <p:nvPr/>
        </p:nvCxnSpPr>
        <p:spPr>
          <a:xfrm>
            <a:off x="4584700" y="2224088"/>
            <a:ext cx="76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13" idx="2"/>
            <a:endCxn id="43" idx="6"/>
          </p:cNvCxnSpPr>
          <p:nvPr/>
        </p:nvCxnSpPr>
        <p:spPr>
          <a:xfrm rot="10800000">
            <a:off x="5422900" y="2224088"/>
            <a:ext cx="855663" cy="873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214" idx="2"/>
            <a:endCxn id="213" idx="6"/>
          </p:cNvCxnSpPr>
          <p:nvPr/>
        </p:nvCxnSpPr>
        <p:spPr>
          <a:xfrm rot="10800000" flipV="1">
            <a:off x="6354763" y="2308225"/>
            <a:ext cx="803275" cy="31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19" idx="1"/>
            <a:endCxn id="214" idx="6"/>
          </p:cNvCxnSpPr>
          <p:nvPr/>
        </p:nvCxnSpPr>
        <p:spPr>
          <a:xfrm rot="16200000" flipV="1">
            <a:off x="7473950" y="2068513"/>
            <a:ext cx="334963" cy="8143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219" idx="4"/>
            <a:endCxn id="217" idx="7"/>
          </p:cNvCxnSpPr>
          <p:nvPr/>
        </p:nvCxnSpPr>
        <p:spPr>
          <a:xfrm rot="5400000">
            <a:off x="7725569" y="2926556"/>
            <a:ext cx="568325" cy="1317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15" idx="2"/>
          </p:cNvCxnSpPr>
          <p:nvPr/>
        </p:nvCxnSpPr>
        <p:spPr>
          <a:xfrm rot="10800000">
            <a:off x="5024438" y="3454400"/>
            <a:ext cx="5334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16" idx="2"/>
            <a:endCxn id="215" idx="6"/>
          </p:cNvCxnSpPr>
          <p:nvPr/>
        </p:nvCxnSpPr>
        <p:spPr>
          <a:xfrm rot="10800000">
            <a:off x="5634038" y="3454400"/>
            <a:ext cx="644525" cy="2381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216" idx="6"/>
          </p:cNvCxnSpPr>
          <p:nvPr/>
        </p:nvCxnSpPr>
        <p:spPr>
          <a:xfrm rot="10800000">
            <a:off x="6354763" y="3478213"/>
            <a:ext cx="803275" cy="2381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217" idx="3"/>
          </p:cNvCxnSpPr>
          <p:nvPr/>
        </p:nvCxnSpPr>
        <p:spPr>
          <a:xfrm rot="5400000">
            <a:off x="7475538" y="3087688"/>
            <a:ext cx="173037" cy="6556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18" idx="3"/>
            <a:endCxn id="219" idx="7"/>
          </p:cNvCxnSpPr>
          <p:nvPr/>
        </p:nvCxnSpPr>
        <p:spPr>
          <a:xfrm rot="5400000">
            <a:off x="8094663" y="2205037"/>
            <a:ext cx="446088" cy="43021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30" name="Text Box 109"/>
          <p:cNvSpPr txBox="1">
            <a:spLocks noChangeArrowheads="1"/>
          </p:cNvSpPr>
          <p:nvPr/>
        </p:nvSpPr>
        <p:spPr bwMode="auto">
          <a:xfrm flipH="1">
            <a:off x="5603875" y="2552700"/>
            <a:ext cx="17383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900"/>
              <a:t>Tier 1 Topology Implemented with</a:t>
            </a:r>
          </a:p>
          <a:p>
            <a:pPr algn="ctr"/>
            <a:r>
              <a:rPr lang="en-US" sz="900"/>
              <a:t>Path Diversity  Where Possible</a:t>
            </a:r>
          </a:p>
        </p:txBody>
      </p:sp>
      <p:sp>
        <p:nvSpPr>
          <p:cNvPr id="49231" name="Text Box 109"/>
          <p:cNvSpPr txBox="1">
            <a:spLocks noChangeArrowheads="1"/>
          </p:cNvSpPr>
          <p:nvPr/>
        </p:nvSpPr>
        <p:spPr bwMode="auto">
          <a:xfrm rot="18855840" flipH="1">
            <a:off x="8114506" y="2294732"/>
            <a:ext cx="26828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000">
                <a:solidFill>
                  <a:srgbClr val="00B050"/>
                </a:solidFill>
              </a:rPr>
              <a:t>Spur</a:t>
            </a:r>
          </a:p>
        </p:txBody>
      </p:sp>
      <p:sp>
        <p:nvSpPr>
          <p:cNvPr id="49232" name="Text Box 109"/>
          <p:cNvSpPr txBox="1">
            <a:spLocks noChangeArrowheads="1"/>
          </p:cNvSpPr>
          <p:nvPr/>
        </p:nvSpPr>
        <p:spPr bwMode="auto">
          <a:xfrm rot="362194" flipH="1">
            <a:off x="5691188" y="2281238"/>
            <a:ext cx="2921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000">
                <a:solidFill>
                  <a:srgbClr val="FF0000"/>
                </a:solidFill>
              </a:rPr>
              <a:t>Fiber</a:t>
            </a:r>
          </a:p>
        </p:txBody>
      </p:sp>
      <p:sp>
        <p:nvSpPr>
          <p:cNvPr id="49233" name="Text Box 109"/>
          <p:cNvSpPr txBox="1">
            <a:spLocks noChangeArrowheads="1"/>
          </p:cNvSpPr>
          <p:nvPr/>
        </p:nvSpPr>
        <p:spPr bwMode="auto">
          <a:xfrm flipH="1">
            <a:off x="6451600" y="2168525"/>
            <a:ext cx="611188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000">
                <a:solidFill>
                  <a:srgbClr val="00B050"/>
                </a:solidFill>
              </a:rPr>
              <a:t>Microwave</a:t>
            </a:r>
          </a:p>
        </p:txBody>
      </p:sp>
      <p:cxnSp>
        <p:nvCxnSpPr>
          <p:cNvPr id="84" name="Straight Connector 841"/>
          <p:cNvCxnSpPr>
            <a:endCxn id="24" idx="2"/>
          </p:cNvCxnSpPr>
          <p:nvPr/>
        </p:nvCxnSpPr>
        <p:spPr>
          <a:xfrm rot="16200000" flipH="1">
            <a:off x="1947069" y="2523331"/>
            <a:ext cx="33338" cy="85725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4"/>
          <p:cNvCxnSpPr>
            <a:endCxn id="22" idx="2"/>
          </p:cNvCxnSpPr>
          <p:nvPr/>
        </p:nvCxnSpPr>
        <p:spPr>
          <a:xfrm rot="16200000" flipH="1">
            <a:off x="2165350" y="2319338"/>
            <a:ext cx="55563" cy="58737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47"/>
          <p:cNvCxnSpPr>
            <a:endCxn id="20" idx="1"/>
          </p:cNvCxnSpPr>
          <p:nvPr/>
        </p:nvCxnSpPr>
        <p:spPr>
          <a:xfrm rot="16200000" flipH="1">
            <a:off x="2566194" y="2224881"/>
            <a:ext cx="28575" cy="682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54"/>
          <p:cNvCxnSpPr>
            <a:endCxn id="19" idx="1"/>
          </p:cNvCxnSpPr>
          <p:nvPr/>
        </p:nvCxnSpPr>
        <p:spPr>
          <a:xfrm rot="16200000" flipH="1">
            <a:off x="2912269" y="2189956"/>
            <a:ext cx="44450" cy="12223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65"/>
          <p:cNvCxnSpPr>
            <a:stCxn id="27" idx="1"/>
          </p:cNvCxnSpPr>
          <p:nvPr/>
        </p:nvCxnSpPr>
        <p:spPr>
          <a:xfrm rot="5400000" flipH="1" flipV="1">
            <a:off x="2216150" y="3292476"/>
            <a:ext cx="66675" cy="190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67"/>
          <p:cNvCxnSpPr>
            <a:stCxn id="26" idx="2"/>
          </p:cNvCxnSpPr>
          <p:nvPr/>
        </p:nvCxnSpPr>
        <p:spPr>
          <a:xfrm rot="10800000">
            <a:off x="1789113" y="3095625"/>
            <a:ext cx="128587" cy="42863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74"/>
          <p:cNvCxnSpPr>
            <a:stCxn id="25" idx="2"/>
          </p:cNvCxnSpPr>
          <p:nvPr/>
        </p:nvCxnSpPr>
        <p:spPr>
          <a:xfrm rot="10800000">
            <a:off x="1816100" y="2814638"/>
            <a:ext cx="119063" cy="49212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09"/>
          <p:cNvGrpSpPr>
            <a:grpSpLocks/>
          </p:cNvGrpSpPr>
          <p:nvPr/>
        </p:nvGrpSpPr>
        <p:grpSpPr bwMode="auto">
          <a:xfrm>
            <a:off x="279400" y="1966913"/>
            <a:ext cx="3003550" cy="1395412"/>
            <a:chOff x="343670" y="1685925"/>
            <a:chExt cx="3002780" cy="1395413"/>
          </a:xfrm>
        </p:grpSpPr>
        <p:sp>
          <p:nvSpPr>
            <p:cNvPr id="49410" name="Text Box 109"/>
            <p:cNvSpPr txBox="1">
              <a:spLocks noChangeArrowheads="1"/>
            </p:cNvSpPr>
            <p:nvPr/>
          </p:nvSpPr>
          <p:spPr bwMode="auto">
            <a:xfrm flipH="1">
              <a:off x="343670" y="2313202"/>
              <a:ext cx="1154162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en-US" sz="900"/>
                <a:t>Tropos Gateway (GW)</a:t>
              </a:r>
            </a:p>
            <a:p>
              <a:pPr algn="ctr"/>
              <a:r>
                <a:rPr lang="en-US" sz="900"/>
                <a:t>Routers Installed at</a:t>
              </a:r>
            </a:p>
            <a:p>
              <a:pPr algn="ctr"/>
              <a:r>
                <a:rPr lang="en-US" sz="900"/>
                <a:t>Tier 1 Core Sites</a:t>
              </a:r>
            </a:p>
          </p:txBody>
        </p:sp>
        <p:grpSp>
          <p:nvGrpSpPr>
            <p:cNvPr id="13" name="Group 306"/>
            <p:cNvGrpSpPr>
              <a:grpSpLocks/>
            </p:cNvGrpSpPr>
            <p:nvPr/>
          </p:nvGrpSpPr>
          <p:grpSpPr bwMode="auto">
            <a:xfrm>
              <a:off x="1766888" y="1685925"/>
              <a:ext cx="1579562" cy="1395413"/>
              <a:chOff x="1766888" y="1685925"/>
              <a:chExt cx="1579562" cy="1395413"/>
            </a:xfrm>
          </p:grpSpPr>
          <p:pic>
            <p:nvPicPr>
              <p:cNvPr id="49412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3149600" y="2138363"/>
                <a:ext cx="173038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13" name="Picture 558" descr="7320node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2871788" y="2803525"/>
                <a:ext cx="171450" cy="260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14" name="Picture 558" descr="7320node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59125" y="2819400"/>
                <a:ext cx="173038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15" name="Picture 558" descr="7320node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2524125" y="1701800"/>
                <a:ext cx="171450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16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2139950" y="1779588"/>
                <a:ext cx="173038" cy="260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17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1897063" y="2008188"/>
                <a:ext cx="173037" cy="260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18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1792288" y="2271713"/>
                <a:ext cx="173037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19" name="Picture 558" descr="7320node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1766888" y="2552700"/>
                <a:ext cx="171450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20" name="Picture 558" descr="7320node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2409825" y="2163763"/>
                <a:ext cx="171450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21" name="Picture 558" descr="7320node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782888" y="2095500"/>
                <a:ext cx="173037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22" name="Picture 558" descr="7320node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2667000" y="2482850"/>
                <a:ext cx="171450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23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2235200" y="2727325"/>
                <a:ext cx="173038" cy="260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24" name="Picture 558" descr="7320node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849563" y="1685925"/>
                <a:ext cx="173037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25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2601913" y="2808288"/>
                <a:ext cx="173037" cy="260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426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3173413" y="2513013"/>
                <a:ext cx="173037" cy="260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cxnSp>
        <p:nvCxnSpPr>
          <p:cNvPr id="109" name="Straight Connector 878"/>
          <p:cNvCxnSpPr>
            <a:endCxn id="28" idx="0"/>
          </p:cNvCxnSpPr>
          <p:nvPr/>
        </p:nvCxnSpPr>
        <p:spPr>
          <a:xfrm rot="5400000">
            <a:off x="2567781" y="3347244"/>
            <a:ext cx="55563" cy="6032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881"/>
          <p:cNvCxnSpPr>
            <a:endCxn id="29" idx="0"/>
          </p:cNvCxnSpPr>
          <p:nvPr/>
        </p:nvCxnSpPr>
        <p:spPr>
          <a:xfrm rot="16200000" flipH="1">
            <a:off x="2882106" y="3356770"/>
            <a:ext cx="60325" cy="365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884"/>
          <p:cNvCxnSpPr>
            <a:endCxn id="30" idx="1"/>
          </p:cNvCxnSpPr>
          <p:nvPr/>
        </p:nvCxnSpPr>
        <p:spPr>
          <a:xfrm rot="16200000" flipH="1">
            <a:off x="3190875" y="3354388"/>
            <a:ext cx="53975" cy="698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887"/>
          <p:cNvCxnSpPr>
            <a:stCxn id="36" idx="2"/>
          </p:cNvCxnSpPr>
          <p:nvPr/>
        </p:nvCxnSpPr>
        <p:spPr>
          <a:xfrm rot="10800000">
            <a:off x="3197225" y="3054350"/>
            <a:ext cx="92075" cy="58738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890"/>
          <p:cNvCxnSpPr>
            <a:stCxn id="40" idx="2"/>
          </p:cNvCxnSpPr>
          <p:nvPr/>
        </p:nvCxnSpPr>
        <p:spPr>
          <a:xfrm rot="10800000">
            <a:off x="3173413" y="2681288"/>
            <a:ext cx="115887" cy="25400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893"/>
          <p:cNvCxnSpPr>
            <a:stCxn id="35" idx="5"/>
          </p:cNvCxnSpPr>
          <p:nvPr/>
        </p:nvCxnSpPr>
        <p:spPr>
          <a:xfrm rot="5400000" flipH="1" flipV="1">
            <a:off x="2717007" y="2599531"/>
            <a:ext cx="50800" cy="128587"/>
          </a:xfrm>
          <a:prstGeom prst="curvedConnector3">
            <a:avLst>
              <a:gd name="adj1" fmla="val -1568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901"/>
          <p:cNvCxnSpPr>
            <a:endCxn id="34" idx="6"/>
          </p:cNvCxnSpPr>
          <p:nvPr/>
        </p:nvCxnSpPr>
        <p:spPr>
          <a:xfrm rot="5400000">
            <a:off x="2593975" y="2957513"/>
            <a:ext cx="26988" cy="163512"/>
          </a:xfrm>
          <a:prstGeom prst="curved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905"/>
          <p:cNvCxnSpPr>
            <a:stCxn id="42" idx="7"/>
          </p:cNvCxnSpPr>
          <p:nvPr/>
        </p:nvCxnSpPr>
        <p:spPr>
          <a:xfrm rot="5400000" flipH="1" flipV="1">
            <a:off x="2368550" y="2684463"/>
            <a:ext cx="41275" cy="8572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909"/>
          <p:cNvCxnSpPr>
            <a:stCxn id="32" idx="0"/>
          </p:cNvCxnSpPr>
          <p:nvPr/>
        </p:nvCxnSpPr>
        <p:spPr>
          <a:xfrm rot="5400000" flipH="1" flipV="1">
            <a:off x="3631406" y="3353594"/>
            <a:ext cx="90488" cy="12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912"/>
          <p:cNvCxnSpPr>
            <a:stCxn id="33" idx="0"/>
          </p:cNvCxnSpPr>
          <p:nvPr/>
        </p:nvCxnSpPr>
        <p:spPr>
          <a:xfrm rot="5400000" flipH="1" flipV="1">
            <a:off x="4051300" y="3354388"/>
            <a:ext cx="88900" cy="12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917"/>
          <p:cNvCxnSpPr>
            <a:stCxn id="31" idx="0"/>
          </p:cNvCxnSpPr>
          <p:nvPr/>
        </p:nvCxnSpPr>
        <p:spPr>
          <a:xfrm rot="5400000" flipH="1" flipV="1">
            <a:off x="4428332" y="3358356"/>
            <a:ext cx="88900" cy="47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12" name="Group 311"/>
          <p:cNvGrpSpPr>
            <a:grpSpLocks/>
          </p:cNvGrpSpPr>
          <p:nvPr/>
        </p:nvGrpSpPr>
        <p:grpSpPr bwMode="auto">
          <a:xfrm>
            <a:off x="3578225" y="2795588"/>
            <a:ext cx="2278063" cy="2428875"/>
            <a:chOff x="3641725" y="2514600"/>
            <a:chExt cx="2278063" cy="2428875"/>
          </a:xfrm>
        </p:grpSpPr>
        <p:sp>
          <p:nvSpPr>
            <p:cNvPr id="49372" name="Text Box 109"/>
            <p:cNvSpPr txBox="1">
              <a:spLocks noChangeArrowheads="1"/>
            </p:cNvSpPr>
            <p:nvPr/>
          </p:nvSpPr>
          <p:spPr bwMode="auto">
            <a:xfrm flipH="1">
              <a:off x="4633913" y="3475038"/>
              <a:ext cx="176212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en-US" sz="800"/>
                <a:t>GW</a:t>
              </a:r>
            </a:p>
          </p:txBody>
        </p:sp>
        <p:sp>
          <p:nvSpPr>
            <p:cNvPr id="49373" name="Text Box 109"/>
            <p:cNvSpPr txBox="1">
              <a:spLocks noChangeArrowheads="1"/>
            </p:cNvSpPr>
            <p:nvPr/>
          </p:nvSpPr>
          <p:spPr bwMode="auto">
            <a:xfrm flipH="1">
              <a:off x="4818063" y="3744913"/>
              <a:ext cx="176212" cy="12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en-US" sz="800"/>
                <a:t>GW</a:t>
              </a:r>
            </a:p>
          </p:txBody>
        </p:sp>
        <p:sp>
          <p:nvSpPr>
            <p:cNvPr id="49374" name="Text Box 109"/>
            <p:cNvSpPr txBox="1">
              <a:spLocks noChangeArrowheads="1"/>
            </p:cNvSpPr>
            <p:nvPr/>
          </p:nvSpPr>
          <p:spPr bwMode="auto">
            <a:xfrm flipH="1">
              <a:off x="5286375" y="3797300"/>
              <a:ext cx="176213" cy="12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en-US" sz="800"/>
                <a:t>GW</a:t>
              </a:r>
            </a:p>
          </p:txBody>
        </p:sp>
        <p:grpSp>
          <p:nvGrpSpPr>
            <p:cNvPr id="49313" name="Group 310"/>
            <p:cNvGrpSpPr>
              <a:grpSpLocks/>
            </p:cNvGrpSpPr>
            <p:nvPr/>
          </p:nvGrpSpPr>
          <p:grpSpPr bwMode="auto">
            <a:xfrm>
              <a:off x="3641725" y="2514600"/>
              <a:ext cx="2278063" cy="2428875"/>
              <a:chOff x="3641725" y="2514600"/>
              <a:chExt cx="2278063" cy="2428875"/>
            </a:xfrm>
          </p:grpSpPr>
          <p:cxnSp>
            <p:nvCxnSpPr>
              <p:cNvPr id="125" name="Straight Connector 124"/>
              <p:cNvCxnSpPr>
                <a:stCxn id="148" idx="0"/>
                <a:endCxn id="155" idx="4"/>
              </p:cNvCxnSpPr>
              <p:nvPr/>
            </p:nvCxnSpPr>
            <p:spPr>
              <a:xfrm rot="5400000" flipH="1" flipV="1">
                <a:off x="4551363" y="3640137"/>
                <a:ext cx="927100" cy="69850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314" name="Group 569"/>
              <p:cNvGrpSpPr>
                <a:grpSpLocks/>
              </p:cNvGrpSpPr>
              <p:nvPr/>
            </p:nvGrpSpPr>
            <p:grpSpPr bwMode="auto">
              <a:xfrm rot="1137015">
                <a:off x="5322889" y="2514600"/>
                <a:ext cx="111125" cy="100012"/>
                <a:chOff x="4994300" y="3176610"/>
                <a:chExt cx="111100" cy="99989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5011757" y="3187720"/>
                  <a:ext cx="76183" cy="77770"/>
                </a:xfrm>
                <a:prstGeom prst="ellipse">
                  <a:avLst/>
                </a:prstGeom>
                <a:solidFill>
                  <a:srgbClr val="FF00FF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 dirty="0"/>
                </a:p>
              </p:txBody>
            </p:sp>
            <p:sp>
              <p:nvSpPr>
                <p:cNvPr id="158" name="Hexagon 157"/>
                <p:cNvSpPr>
                  <a:spLocks noChangeAspect="1"/>
                </p:cNvSpPr>
                <p:nvPr/>
              </p:nvSpPr>
              <p:spPr>
                <a:xfrm>
                  <a:off x="4994299" y="3176610"/>
                  <a:ext cx="111100" cy="99989"/>
                </a:xfrm>
                <a:prstGeom prst="hexagon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 dirty="0"/>
                </a:p>
              </p:txBody>
            </p:sp>
          </p:grpSp>
          <p:pic>
            <p:nvPicPr>
              <p:cNvPr id="49378" name="Picture 558" descr="7320node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679825" y="3730625"/>
                <a:ext cx="173038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79" name="Picture 558" descr="7320node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3790950" y="3335338"/>
                <a:ext cx="171450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80" name="Picture 558" descr="7320node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4171950" y="3395663"/>
                <a:ext cx="171450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81" name="Picture 558" descr="7320node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4092575" y="3775075"/>
                <a:ext cx="171450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82" name="Picture 558" descr="7320node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4559300" y="3625850"/>
                <a:ext cx="171450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83" name="Picture 558" descr="7320node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4792663" y="3873500"/>
                <a:ext cx="173037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84" name="Picture 558" descr="7320node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5287963" y="3925888"/>
                <a:ext cx="171450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85" name="Picture 558" descr="7320node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3833813" y="4078288"/>
                <a:ext cx="171450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86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375150" y="4005263"/>
                <a:ext cx="173038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87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519613" y="4513263"/>
                <a:ext cx="173037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88" name="Picture 558" descr="7320node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4911725" y="4375150"/>
                <a:ext cx="171450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9315" name="Group 616"/>
              <p:cNvGrpSpPr>
                <a:grpSpLocks/>
              </p:cNvGrpSpPr>
              <p:nvPr/>
            </p:nvGrpSpPr>
            <p:grpSpPr bwMode="auto">
              <a:xfrm>
                <a:off x="4994275" y="3124200"/>
                <a:ext cx="111125" cy="100012"/>
                <a:chOff x="4994300" y="3176610"/>
                <a:chExt cx="111100" cy="99989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5011759" y="3187719"/>
                  <a:ext cx="76183" cy="77770"/>
                </a:xfrm>
                <a:prstGeom prst="ellipse">
                  <a:avLst/>
                </a:prstGeom>
                <a:solidFill>
                  <a:srgbClr val="FF00FF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 dirty="0"/>
                </a:p>
              </p:txBody>
            </p:sp>
            <p:sp>
              <p:nvSpPr>
                <p:cNvPr id="156" name="Hexagon 155"/>
                <p:cNvSpPr>
                  <a:spLocks noChangeAspect="1"/>
                </p:cNvSpPr>
                <p:nvPr/>
              </p:nvSpPr>
              <p:spPr>
                <a:xfrm>
                  <a:off x="4994300" y="3176610"/>
                  <a:ext cx="111100" cy="99989"/>
                </a:xfrm>
                <a:prstGeom prst="hexagon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 dirty="0"/>
                </a:p>
              </p:txBody>
            </p:sp>
          </p:grpSp>
          <p:pic>
            <p:nvPicPr>
              <p:cNvPr id="49390" name="Picture 558" descr="7320node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659188" y="2771775"/>
                <a:ext cx="173037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91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078288" y="2773363"/>
                <a:ext cx="173037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92" name="Picture 558" descr="7320node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4452938" y="2773363"/>
                <a:ext cx="171450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93" name="Picture 558" descr="7320node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641725" y="4521200"/>
                <a:ext cx="171450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94" name="Picture 558" descr="7320node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4105275" y="4211638"/>
                <a:ext cx="173038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395" name="Picture 558" descr="7320node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4032250" y="4632325"/>
                <a:ext cx="171450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9396" name="Text Box 109"/>
              <p:cNvSpPr txBox="1">
                <a:spLocks noChangeArrowheads="1"/>
              </p:cNvSpPr>
              <p:nvPr/>
            </p:nvSpPr>
            <p:spPr bwMode="auto">
              <a:xfrm flipH="1">
                <a:off x="5135563" y="4697413"/>
                <a:ext cx="784225" cy="2460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/>
                <a:r>
                  <a:rPr lang="en-US" sz="800"/>
                  <a:t>P2MP Demarc to</a:t>
                </a:r>
              </a:p>
              <a:p>
                <a:pPr algn="ctr"/>
                <a:r>
                  <a:rPr lang="en-US" sz="800"/>
                  <a:t>Mesh Gateways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4713288" y="3890962"/>
                <a:ext cx="44450" cy="460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5227638" y="4189412"/>
                <a:ext cx="44450" cy="444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4957763" y="4138612"/>
                <a:ext cx="46037" cy="460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/>
              </a:p>
            </p:txBody>
          </p:sp>
          <p:cxnSp>
            <p:nvCxnSpPr>
              <p:cNvPr id="149" name="Straight Connector 148"/>
              <p:cNvCxnSpPr>
                <a:stCxn id="146" idx="0"/>
                <a:endCxn id="156" idx="2"/>
              </p:cNvCxnSpPr>
              <p:nvPr/>
            </p:nvCxnSpPr>
            <p:spPr>
              <a:xfrm rot="5400000" flipH="1" flipV="1">
                <a:off x="4544219" y="3415506"/>
                <a:ext cx="666750" cy="28416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7" idx="0"/>
                <a:endCxn id="156" idx="2"/>
              </p:cNvCxnSpPr>
              <p:nvPr/>
            </p:nvCxnSpPr>
            <p:spPr>
              <a:xfrm rot="16200000" flipV="1">
                <a:off x="4682332" y="3621880"/>
                <a:ext cx="965200" cy="169863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rot="16200000" flipV="1">
                <a:off x="5238750" y="4411662"/>
                <a:ext cx="290513" cy="746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035"/>
              <p:cNvCxnSpPr>
                <a:stCxn id="148" idx="1"/>
              </p:cNvCxnSpPr>
              <p:nvPr/>
            </p:nvCxnSpPr>
            <p:spPr>
              <a:xfrm rot="10800000">
                <a:off x="4878388" y="4135437"/>
                <a:ext cx="79375" cy="25400"/>
              </a:xfrm>
              <a:prstGeom prst="curvedConnector2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038"/>
              <p:cNvCxnSpPr>
                <a:endCxn id="147" idx="3"/>
              </p:cNvCxnSpPr>
              <p:nvPr/>
            </p:nvCxnSpPr>
            <p:spPr>
              <a:xfrm rot="5400000">
                <a:off x="5310982" y="4148931"/>
                <a:ext cx="23812" cy="101600"/>
              </a:xfrm>
              <a:prstGeom prst="curvedConnector2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041"/>
              <p:cNvCxnSpPr>
                <a:stCxn id="146" idx="1"/>
              </p:cNvCxnSpPr>
              <p:nvPr/>
            </p:nvCxnSpPr>
            <p:spPr>
              <a:xfrm rot="10800000">
                <a:off x="4645025" y="3887787"/>
                <a:ext cx="68263" cy="25400"/>
              </a:xfrm>
              <a:prstGeom prst="curvedConnector2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316" name="Group 307"/>
          <p:cNvGrpSpPr>
            <a:grpSpLocks/>
          </p:cNvGrpSpPr>
          <p:nvPr/>
        </p:nvGrpSpPr>
        <p:grpSpPr bwMode="auto">
          <a:xfrm>
            <a:off x="168275" y="2673350"/>
            <a:ext cx="3349625" cy="2657475"/>
            <a:chOff x="231459" y="2392363"/>
            <a:chExt cx="3349941" cy="2657475"/>
          </a:xfrm>
        </p:grpSpPr>
        <p:pic>
          <p:nvPicPr>
            <p:cNvPr id="49324" name="Picture 558" descr="7320node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2800350" y="3867150"/>
              <a:ext cx="171450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25" name="Picture 558" descr="7320node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2895600" y="3619500"/>
              <a:ext cx="171450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26" name="Picture 558" descr="7320node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276600" y="3600450"/>
              <a:ext cx="171450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27" name="Picture 558" descr="7320node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028950" y="3373438"/>
              <a:ext cx="17145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28" name="Picture 558" descr="7320node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409950" y="3354388"/>
              <a:ext cx="17145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29" name="Picture 558" descr="7320node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2095500" y="2462213"/>
              <a:ext cx="173038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30" name="Picture 558" descr="7320node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795588" y="4198938"/>
              <a:ext cx="171450" cy="26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31" name="Picture 558" descr="7320node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087688" y="3910013"/>
              <a:ext cx="17145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32" name="Picture 558" descr="7320node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197225" y="4310063"/>
              <a:ext cx="171450" cy="26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33" name="Picture 558" descr="7320node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360738" y="4041775"/>
              <a:ext cx="171450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34" name="Picture 558" descr="7320node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2928938" y="2392363"/>
              <a:ext cx="173037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9317" name="Group 304"/>
            <p:cNvGrpSpPr>
              <a:grpSpLocks/>
            </p:cNvGrpSpPr>
            <p:nvPr/>
          </p:nvGrpSpPr>
          <p:grpSpPr bwMode="auto">
            <a:xfrm>
              <a:off x="231459" y="2970213"/>
              <a:ext cx="2648266" cy="2079625"/>
              <a:chOff x="231459" y="2970213"/>
              <a:chExt cx="2648266" cy="2079625"/>
            </a:xfrm>
          </p:grpSpPr>
          <p:sp>
            <p:nvSpPr>
              <p:cNvPr id="49338" name="Text Box 109"/>
              <p:cNvSpPr txBox="1">
                <a:spLocks noChangeArrowheads="1"/>
              </p:cNvSpPr>
              <p:nvPr/>
            </p:nvSpPr>
            <p:spPr bwMode="auto">
              <a:xfrm flipH="1">
                <a:off x="231459" y="3004965"/>
                <a:ext cx="1378584" cy="6924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/>
                <a:r>
                  <a:rPr lang="en-US" sz="900"/>
                  <a:t>Tropos Node (ND) Routers</a:t>
                </a:r>
              </a:p>
              <a:p>
                <a:pPr algn="ctr"/>
                <a:r>
                  <a:rPr lang="en-US" sz="900"/>
                  <a:t>Distribute Tier 2</a:t>
                </a:r>
              </a:p>
              <a:p>
                <a:pPr algn="ctr"/>
                <a:r>
                  <a:rPr lang="en-US" sz="900"/>
                  <a:t>Capacity Across</a:t>
                </a:r>
              </a:p>
              <a:p>
                <a:pPr algn="ctr"/>
                <a:r>
                  <a:rPr lang="en-US" sz="900"/>
                  <a:t>Urban/Suburban</a:t>
                </a:r>
              </a:p>
              <a:p>
                <a:pPr algn="ctr"/>
                <a:r>
                  <a:rPr lang="en-US" sz="900"/>
                  <a:t>Service Areas</a:t>
                </a:r>
              </a:p>
            </p:txBody>
          </p:sp>
          <p:sp>
            <p:nvSpPr>
              <p:cNvPr id="49339" name="Text Box 109"/>
              <p:cNvSpPr txBox="1">
                <a:spLocks noChangeArrowheads="1"/>
              </p:cNvSpPr>
              <p:nvPr/>
            </p:nvSpPr>
            <p:spPr bwMode="auto">
              <a:xfrm flipH="1">
                <a:off x="401551" y="4109264"/>
                <a:ext cx="1166987" cy="553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/>
                <a:r>
                  <a:rPr lang="en-US" sz="900"/>
                  <a:t>Smart Grid Devices</a:t>
                </a:r>
              </a:p>
              <a:p>
                <a:pPr algn="ctr"/>
                <a:r>
                  <a:rPr lang="en-US" sz="900"/>
                  <a:t>Connect via Wired</a:t>
                </a:r>
              </a:p>
              <a:p>
                <a:pPr algn="ctr"/>
                <a:r>
                  <a:rPr lang="en-US" sz="900"/>
                  <a:t>or Wireless Ethernet</a:t>
                </a:r>
              </a:p>
              <a:p>
                <a:pPr algn="ctr"/>
                <a:r>
                  <a:rPr lang="en-US" sz="900"/>
                  <a:t>to Tropos Mesh Nodes</a:t>
                </a:r>
              </a:p>
            </p:txBody>
          </p:sp>
          <p:grpSp>
            <p:nvGrpSpPr>
              <p:cNvPr id="49318" name="Group 303"/>
              <p:cNvGrpSpPr>
                <a:grpSpLocks/>
              </p:cNvGrpSpPr>
              <p:nvPr/>
            </p:nvGrpSpPr>
            <p:grpSpPr bwMode="auto">
              <a:xfrm>
                <a:off x="1698625" y="2970213"/>
                <a:ext cx="1181100" cy="2079625"/>
                <a:chOff x="1698625" y="2970213"/>
                <a:chExt cx="1181100" cy="2079625"/>
              </a:xfrm>
            </p:grpSpPr>
            <p:pic>
              <p:nvPicPr>
                <p:cNvPr id="49341" name="Picture 558" descr="7320node"/>
                <p:cNvPicPr>
                  <a:picLocks noChangeAspect="1" noChangeArrowheads="1"/>
                </p:cNvPicPr>
                <p:nvPr/>
              </p:nvPicPr>
              <p:blipFill>
                <a:blip r:embed="rId2" cstate="email"/>
                <a:srcRect/>
                <a:stretch>
                  <a:fillRect/>
                </a:stretch>
              </p:blipFill>
              <p:spPr bwMode="auto">
                <a:xfrm>
                  <a:off x="1712913" y="3633788"/>
                  <a:ext cx="173037" cy="2619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342" name="Picture 558" descr="7320node"/>
                <p:cNvPicPr>
                  <a:picLocks noChangeAspect="1" noChangeArrowheads="1"/>
                </p:cNvPicPr>
                <p:nvPr/>
              </p:nvPicPr>
              <p:blipFill>
                <a:blip r:embed="rId5" cstate="email"/>
                <a:srcRect/>
                <a:stretch>
                  <a:fillRect/>
                </a:stretch>
              </p:blipFill>
              <p:spPr bwMode="auto">
                <a:xfrm>
                  <a:off x="1885950" y="3810000"/>
                  <a:ext cx="171450" cy="2619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343" name="Picture 558" descr="7320node"/>
                <p:cNvPicPr>
                  <a:picLocks noChangeAspect="1" noChangeArrowheads="1"/>
                </p:cNvPicPr>
                <p:nvPr/>
              </p:nvPicPr>
              <p:blipFill>
                <a:blip r:embed="rId4" cstate="email"/>
                <a:srcRect/>
                <a:stretch>
                  <a:fillRect/>
                </a:stretch>
              </p:blipFill>
              <p:spPr bwMode="auto">
                <a:xfrm>
                  <a:off x="1831975" y="4117975"/>
                  <a:ext cx="173038" cy="2619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49319" name="Group 302"/>
                <p:cNvGrpSpPr>
                  <a:grpSpLocks/>
                </p:cNvGrpSpPr>
                <p:nvPr/>
              </p:nvGrpSpPr>
              <p:grpSpPr bwMode="auto">
                <a:xfrm>
                  <a:off x="1698625" y="2970213"/>
                  <a:ext cx="1181100" cy="2079625"/>
                  <a:chOff x="1698625" y="2970213"/>
                  <a:chExt cx="1181100" cy="2079625"/>
                </a:xfrm>
              </p:grpSpPr>
              <p:pic>
                <p:nvPicPr>
                  <p:cNvPr id="49345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/>
                  <a:srcRect/>
                  <a:stretch>
                    <a:fillRect/>
                  </a:stretch>
                </p:blipFill>
                <p:spPr bwMode="auto">
                  <a:xfrm>
                    <a:off x="1905000" y="3243263"/>
                    <a:ext cx="171450" cy="2619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46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5" cstate="email"/>
                  <a:srcRect/>
                  <a:stretch>
                    <a:fillRect/>
                  </a:stretch>
                </p:blipFill>
                <p:spPr bwMode="auto">
                  <a:xfrm>
                    <a:off x="2038350" y="3581400"/>
                    <a:ext cx="171450" cy="2619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47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/>
                  <a:srcRect/>
                  <a:stretch>
                    <a:fillRect/>
                  </a:stretch>
                </p:blipFill>
                <p:spPr bwMode="auto">
                  <a:xfrm>
                    <a:off x="2495550" y="3319463"/>
                    <a:ext cx="171450" cy="2619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48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2" cstate="email"/>
                  <a:srcRect/>
                  <a:stretch>
                    <a:fillRect/>
                  </a:stretch>
                </p:blipFill>
                <p:spPr bwMode="auto">
                  <a:xfrm>
                    <a:off x="2228850" y="3709988"/>
                    <a:ext cx="173038" cy="2619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49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5" cstate="email"/>
                  <a:srcRect/>
                  <a:stretch>
                    <a:fillRect/>
                  </a:stretch>
                </p:blipFill>
                <p:spPr bwMode="auto">
                  <a:xfrm>
                    <a:off x="2097088" y="3905250"/>
                    <a:ext cx="171450" cy="2619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50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5" cstate="email"/>
                  <a:srcRect/>
                  <a:stretch>
                    <a:fillRect/>
                  </a:stretch>
                </p:blipFill>
                <p:spPr bwMode="auto">
                  <a:xfrm>
                    <a:off x="2419350" y="3886200"/>
                    <a:ext cx="171450" cy="2619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51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/>
                  <a:srcRect/>
                  <a:stretch>
                    <a:fillRect/>
                  </a:stretch>
                </p:blipFill>
                <p:spPr bwMode="auto">
                  <a:xfrm>
                    <a:off x="2514600" y="3640138"/>
                    <a:ext cx="171450" cy="2619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52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/>
                  <a:srcRect/>
                  <a:stretch>
                    <a:fillRect/>
                  </a:stretch>
                </p:blipFill>
                <p:spPr bwMode="auto">
                  <a:xfrm>
                    <a:off x="2312988" y="4135438"/>
                    <a:ext cx="171450" cy="2619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53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2" cstate="email"/>
                  <a:srcRect/>
                  <a:stretch>
                    <a:fillRect/>
                  </a:stretch>
                </p:blipFill>
                <p:spPr bwMode="auto">
                  <a:xfrm>
                    <a:off x="2066925" y="4202113"/>
                    <a:ext cx="173038" cy="2619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49320" name="Group 299"/>
                  <p:cNvGrpSpPr>
                    <a:grpSpLocks/>
                  </p:cNvGrpSpPr>
                  <p:nvPr/>
                </p:nvGrpSpPr>
                <p:grpSpPr bwMode="auto">
                  <a:xfrm>
                    <a:off x="1698625" y="2970213"/>
                    <a:ext cx="1120775" cy="1606550"/>
                    <a:chOff x="1698625" y="2970213"/>
                    <a:chExt cx="1120775" cy="1606550"/>
                  </a:xfrm>
                </p:grpSpPr>
                <p:pic>
                  <p:nvPicPr>
                    <p:cNvPr id="49362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1809750" y="3438525"/>
                      <a:ext cx="171450" cy="2619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9363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2190750" y="3352800"/>
                      <a:ext cx="171450" cy="2619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9364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2343150" y="3124200"/>
                      <a:ext cx="171450" cy="2619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9365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2362200" y="3514725"/>
                      <a:ext cx="171450" cy="2619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9366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2647950" y="3392488"/>
                      <a:ext cx="171450" cy="2619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9367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2068513" y="3063875"/>
                      <a:ext cx="173037" cy="2619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9368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1836738" y="2970213"/>
                      <a:ext cx="171450" cy="2619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9369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1698625" y="3187700"/>
                      <a:ext cx="171450" cy="2619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9370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2598738" y="4022725"/>
                      <a:ext cx="171450" cy="2619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9371" name="Picture 558" descr="7320nod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email"/>
                    <a:srcRect/>
                    <a:stretch>
                      <a:fillRect/>
                    </a:stretch>
                  </p:blipFill>
                  <p:spPr bwMode="auto">
                    <a:xfrm>
                      <a:off x="2566988" y="4314825"/>
                      <a:ext cx="173037" cy="2619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49355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2" cstate="email"/>
                  <a:srcRect/>
                  <a:stretch>
                    <a:fillRect/>
                  </a:stretch>
                </p:blipFill>
                <p:spPr bwMode="auto">
                  <a:xfrm>
                    <a:off x="1928813" y="4418013"/>
                    <a:ext cx="173037" cy="2619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56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/>
                  <a:srcRect/>
                  <a:stretch>
                    <a:fillRect/>
                  </a:stretch>
                </p:blipFill>
                <p:spPr bwMode="auto">
                  <a:xfrm>
                    <a:off x="1790700" y="4635500"/>
                    <a:ext cx="173038" cy="2619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57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2" cstate="email"/>
                  <a:srcRect/>
                  <a:stretch>
                    <a:fillRect/>
                  </a:stretch>
                </p:blipFill>
                <p:spPr bwMode="auto">
                  <a:xfrm>
                    <a:off x="2316163" y="4354513"/>
                    <a:ext cx="173037" cy="2619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58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2" cstate="email"/>
                  <a:srcRect/>
                  <a:stretch>
                    <a:fillRect/>
                  </a:stretch>
                </p:blipFill>
                <p:spPr bwMode="auto">
                  <a:xfrm>
                    <a:off x="2178050" y="4570413"/>
                    <a:ext cx="173038" cy="2619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59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/>
                  <a:srcRect/>
                  <a:stretch>
                    <a:fillRect/>
                  </a:stretch>
                </p:blipFill>
                <p:spPr bwMode="auto">
                  <a:xfrm>
                    <a:off x="2039938" y="4787900"/>
                    <a:ext cx="173037" cy="2619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60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/>
                  <a:srcRect/>
                  <a:stretch>
                    <a:fillRect/>
                  </a:stretch>
                </p:blipFill>
                <p:spPr bwMode="auto">
                  <a:xfrm>
                    <a:off x="2457450" y="4581525"/>
                    <a:ext cx="173038" cy="2619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361" name="Picture 558" descr="7320node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/>
                  <a:srcRect/>
                  <a:stretch>
                    <a:fillRect/>
                  </a:stretch>
                </p:blipFill>
                <p:spPr bwMode="auto">
                  <a:xfrm>
                    <a:off x="2706688" y="4648200"/>
                    <a:ext cx="173037" cy="26193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</p:grpSp>
        <p:pic>
          <p:nvPicPr>
            <p:cNvPr id="49336" name="Picture 558" descr="7320node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2978150" y="4498975"/>
              <a:ext cx="171450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337" name="Picture 558" descr="7320node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270250" y="4694238"/>
              <a:ext cx="17145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255" name="Text Box 111"/>
          <p:cNvSpPr txBox="1">
            <a:spLocks noChangeArrowheads="1"/>
          </p:cNvSpPr>
          <p:nvPr/>
        </p:nvSpPr>
        <p:spPr bwMode="auto">
          <a:xfrm flipH="1">
            <a:off x="425450" y="2165350"/>
            <a:ext cx="866775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ctr"/>
            <a:r>
              <a:rPr lang="en-US" sz="1100" b="1"/>
              <a:t>Tier 1 / Tier 2</a:t>
            </a:r>
            <a:endParaRPr lang="en-US" sz="1000"/>
          </a:p>
        </p:txBody>
      </p:sp>
      <p:sp>
        <p:nvSpPr>
          <p:cNvPr id="209" name="Oval 208"/>
          <p:cNvSpPr/>
          <p:nvPr/>
        </p:nvSpPr>
        <p:spPr>
          <a:xfrm>
            <a:off x="5275263" y="2806700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0" name="Oval 209"/>
          <p:cNvSpPr/>
          <p:nvPr/>
        </p:nvSpPr>
        <p:spPr>
          <a:xfrm>
            <a:off x="4946650" y="3416300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1" name="Oval 210"/>
          <p:cNvSpPr/>
          <p:nvPr/>
        </p:nvSpPr>
        <p:spPr>
          <a:xfrm>
            <a:off x="5556250" y="3416300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2" name="Oval 211"/>
          <p:cNvSpPr/>
          <p:nvPr/>
        </p:nvSpPr>
        <p:spPr>
          <a:xfrm>
            <a:off x="6278563" y="3440113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3" name="Oval 212"/>
          <p:cNvSpPr/>
          <p:nvPr/>
        </p:nvSpPr>
        <p:spPr bwMode="auto">
          <a:xfrm>
            <a:off x="6278563" y="2273300"/>
            <a:ext cx="76200" cy="77788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4" name="Oval 213"/>
          <p:cNvSpPr/>
          <p:nvPr/>
        </p:nvSpPr>
        <p:spPr bwMode="auto">
          <a:xfrm>
            <a:off x="7158038" y="2268538"/>
            <a:ext cx="76200" cy="77787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5" name="Oval 214"/>
          <p:cNvSpPr/>
          <p:nvPr/>
        </p:nvSpPr>
        <p:spPr bwMode="auto">
          <a:xfrm>
            <a:off x="5557838" y="3416300"/>
            <a:ext cx="76200" cy="77788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6" name="Oval 215"/>
          <p:cNvSpPr/>
          <p:nvPr/>
        </p:nvSpPr>
        <p:spPr bwMode="auto">
          <a:xfrm>
            <a:off x="6278563" y="3440113"/>
            <a:ext cx="76200" cy="77787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7" name="Oval 216"/>
          <p:cNvSpPr/>
          <p:nvPr/>
        </p:nvSpPr>
        <p:spPr bwMode="auto">
          <a:xfrm>
            <a:off x="7878763" y="3263900"/>
            <a:ext cx="76200" cy="77788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8" name="Oval 217"/>
          <p:cNvSpPr/>
          <p:nvPr/>
        </p:nvSpPr>
        <p:spPr bwMode="auto">
          <a:xfrm>
            <a:off x="8521700" y="2130425"/>
            <a:ext cx="76200" cy="77788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19" name="Oval 218"/>
          <p:cNvSpPr/>
          <p:nvPr/>
        </p:nvSpPr>
        <p:spPr bwMode="auto">
          <a:xfrm>
            <a:off x="8037513" y="2630488"/>
            <a:ext cx="76200" cy="77787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20" name="Oval 219"/>
          <p:cNvSpPr/>
          <p:nvPr/>
        </p:nvSpPr>
        <p:spPr>
          <a:xfrm>
            <a:off x="7156450" y="3467100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21" name="Oval 220"/>
          <p:cNvSpPr/>
          <p:nvPr/>
        </p:nvSpPr>
        <p:spPr>
          <a:xfrm>
            <a:off x="7878763" y="3263900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22" name="Oval 221"/>
          <p:cNvSpPr/>
          <p:nvPr/>
        </p:nvSpPr>
        <p:spPr>
          <a:xfrm>
            <a:off x="8035925" y="2630488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sp>
        <p:nvSpPr>
          <p:cNvPr id="223" name="Oval 222"/>
          <p:cNvSpPr/>
          <p:nvPr/>
        </p:nvSpPr>
        <p:spPr>
          <a:xfrm>
            <a:off x="8521700" y="2133600"/>
            <a:ext cx="76200" cy="76200"/>
          </a:xfrm>
          <a:prstGeom prst="ellipse">
            <a:avLst/>
          </a:prstGeom>
          <a:solidFill>
            <a:srgbClr val="FF00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  <p:grpSp>
        <p:nvGrpSpPr>
          <p:cNvPr id="49321" name="Group 324"/>
          <p:cNvGrpSpPr>
            <a:grpSpLocks/>
          </p:cNvGrpSpPr>
          <p:nvPr/>
        </p:nvGrpSpPr>
        <p:grpSpPr bwMode="auto">
          <a:xfrm>
            <a:off x="5540375" y="1587500"/>
            <a:ext cx="3379788" cy="3565525"/>
            <a:chOff x="5603875" y="1306513"/>
            <a:chExt cx="3379788" cy="3565247"/>
          </a:xfrm>
        </p:grpSpPr>
        <p:grpSp>
          <p:nvGrpSpPr>
            <p:cNvPr id="49322" name="Group 548"/>
            <p:cNvGrpSpPr>
              <a:grpSpLocks/>
            </p:cNvGrpSpPr>
            <p:nvPr/>
          </p:nvGrpSpPr>
          <p:grpSpPr bwMode="auto">
            <a:xfrm>
              <a:off x="7204075" y="3171681"/>
              <a:ext cx="111125" cy="100004"/>
              <a:chOff x="4994300" y="3176466"/>
              <a:chExt cx="111100" cy="99981"/>
            </a:xfrm>
          </p:grpSpPr>
          <p:sp>
            <p:nvSpPr>
              <p:cNvPr id="275" name="Oval 274"/>
              <p:cNvSpPr/>
              <p:nvPr/>
            </p:nvSpPr>
            <p:spPr>
              <a:xfrm>
                <a:off x="5011759" y="3187575"/>
                <a:ext cx="76183" cy="77764"/>
              </a:xfrm>
              <a:prstGeom prst="ellipse">
                <a:avLst/>
              </a:prstGeom>
              <a:solidFill>
                <a:srgbClr val="FF00FF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/>
              </a:p>
            </p:txBody>
          </p:sp>
          <p:sp>
            <p:nvSpPr>
              <p:cNvPr id="276" name="Hexagon 275"/>
              <p:cNvSpPr>
                <a:spLocks noChangeAspect="1"/>
              </p:cNvSpPr>
              <p:nvPr/>
            </p:nvSpPr>
            <p:spPr>
              <a:xfrm>
                <a:off x="4994300" y="3176466"/>
                <a:ext cx="111100" cy="99981"/>
              </a:xfrm>
              <a:prstGeom prst="hexagon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/>
              </a:p>
            </p:txBody>
          </p:sp>
        </p:grpSp>
        <p:sp>
          <p:nvSpPr>
            <p:cNvPr id="226" name="Hexagon 225"/>
            <p:cNvSpPr>
              <a:spLocks noChangeAspect="1"/>
            </p:cNvSpPr>
            <p:nvPr/>
          </p:nvSpPr>
          <p:spPr bwMode="auto">
            <a:xfrm>
              <a:off x="6324600" y="1981148"/>
              <a:ext cx="111125" cy="100004"/>
            </a:xfrm>
            <a:prstGeom prst="hexagon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27" name="Hexagon 226"/>
            <p:cNvSpPr>
              <a:spLocks noChangeAspect="1"/>
            </p:cNvSpPr>
            <p:nvPr/>
          </p:nvSpPr>
          <p:spPr bwMode="auto">
            <a:xfrm>
              <a:off x="7204075" y="1976386"/>
              <a:ext cx="111125" cy="100005"/>
            </a:xfrm>
            <a:prstGeom prst="hexagon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cxnSp>
          <p:nvCxnSpPr>
            <p:cNvPr id="228" name="Straight Connector 227"/>
            <p:cNvCxnSpPr>
              <a:stCxn id="242" idx="2"/>
            </p:cNvCxnSpPr>
            <p:nvPr/>
          </p:nvCxnSpPr>
          <p:spPr>
            <a:xfrm rot="5400000">
              <a:off x="6350811" y="2780379"/>
              <a:ext cx="447640" cy="334963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Hexagon 228"/>
            <p:cNvSpPr>
              <a:spLocks noChangeAspect="1"/>
            </p:cNvSpPr>
            <p:nvPr/>
          </p:nvSpPr>
          <p:spPr bwMode="auto">
            <a:xfrm>
              <a:off x="5603875" y="3124059"/>
              <a:ext cx="111125" cy="100004"/>
            </a:xfrm>
            <a:prstGeom prst="hexagon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30" name="Hexagon 229"/>
            <p:cNvSpPr>
              <a:spLocks noChangeAspect="1"/>
            </p:cNvSpPr>
            <p:nvPr/>
          </p:nvSpPr>
          <p:spPr bwMode="auto">
            <a:xfrm>
              <a:off x="6324600" y="3147869"/>
              <a:ext cx="111125" cy="100005"/>
            </a:xfrm>
            <a:prstGeom prst="hexagon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31" name="Hexagon 230"/>
            <p:cNvSpPr>
              <a:spLocks noChangeAspect="1"/>
            </p:cNvSpPr>
            <p:nvPr/>
          </p:nvSpPr>
          <p:spPr bwMode="auto">
            <a:xfrm>
              <a:off x="7924800" y="2971671"/>
              <a:ext cx="111125" cy="100004"/>
            </a:xfrm>
            <a:prstGeom prst="hexagon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32" name="Hexagon 231"/>
            <p:cNvSpPr>
              <a:spLocks noChangeAspect="1"/>
            </p:cNvSpPr>
            <p:nvPr/>
          </p:nvSpPr>
          <p:spPr bwMode="auto">
            <a:xfrm>
              <a:off x="8567738" y="1838285"/>
              <a:ext cx="111125" cy="100004"/>
            </a:xfrm>
            <a:prstGeom prst="hexagon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33" name="Hexagon 232"/>
            <p:cNvSpPr>
              <a:spLocks noChangeAspect="1"/>
            </p:cNvSpPr>
            <p:nvPr/>
          </p:nvSpPr>
          <p:spPr bwMode="auto">
            <a:xfrm>
              <a:off x="8083550" y="2338308"/>
              <a:ext cx="111125" cy="100005"/>
            </a:xfrm>
            <a:prstGeom prst="hexagon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pic>
          <p:nvPicPr>
            <p:cNvPr id="49281" name="Picture 558" descr="7320node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7562850" y="4497388"/>
              <a:ext cx="173038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282" name="Text Box 109"/>
            <p:cNvSpPr txBox="1">
              <a:spLocks noChangeArrowheads="1"/>
            </p:cNvSpPr>
            <p:nvPr/>
          </p:nvSpPr>
          <p:spPr bwMode="auto">
            <a:xfrm flipH="1">
              <a:off x="7868152" y="4502428"/>
              <a:ext cx="104515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en-US" sz="800"/>
                <a:t>Mesh Used in Rural</a:t>
              </a:r>
            </a:p>
            <a:p>
              <a:pPr algn="ctr"/>
              <a:r>
                <a:rPr lang="en-US" sz="800"/>
                <a:t>to Overcome P2MP</a:t>
              </a:r>
            </a:p>
            <a:p>
              <a:pPr algn="ctr"/>
              <a:r>
                <a:rPr lang="en-US" sz="800"/>
                <a:t>Propagation Obstacles</a:t>
              </a: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680075" y="4043150"/>
              <a:ext cx="44450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870575" y="4438407"/>
              <a:ext cx="44450" cy="46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376988" y="3978068"/>
              <a:ext cx="46037" cy="46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013575" y="4506663"/>
              <a:ext cx="46038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8188325" y="4293955"/>
              <a:ext cx="46038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6115050" y="3659005"/>
              <a:ext cx="44450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6719888" y="2678006"/>
              <a:ext cx="44450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8505825" y="3492331"/>
              <a:ext cx="44450" cy="46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115050" y="4263795"/>
              <a:ext cx="44450" cy="46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900863" y="3573286"/>
              <a:ext cx="44450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696075" y="4125693"/>
              <a:ext cx="44450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7407275" y="4028864"/>
              <a:ext cx="46038" cy="444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pic>
          <p:nvPicPr>
            <p:cNvPr id="49295" name="Picture 558" descr="7320node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8008938" y="4037013"/>
              <a:ext cx="17145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49" name="Straight Connector 248"/>
            <p:cNvCxnSpPr/>
            <p:nvPr/>
          </p:nvCxnSpPr>
          <p:spPr bwMode="auto">
            <a:xfrm flipV="1">
              <a:off x="7646988" y="4268557"/>
              <a:ext cx="187325" cy="174611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 bwMode="auto">
            <a:xfrm flipV="1">
              <a:off x="7813675" y="4181252"/>
              <a:ext cx="171450" cy="166674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 bwMode="auto">
            <a:xfrm rot="5400000" flipH="1" flipV="1">
              <a:off x="7788278" y="4300304"/>
              <a:ext cx="74607" cy="17463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/>
            <p:cNvSpPr/>
            <p:nvPr/>
          </p:nvSpPr>
          <p:spPr>
            <a:xfrm>
              <a:off x="7348538" y="2658958"/>
              <a:ext cx="44450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8786813" y="2544666"/>
              <a:ext cx="44450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8191500" y="1306513"/>
              <a:ext cx="44450" cy="460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8939213" y="1577955"/>
              <a:ext cx="44450" cy="46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cxnSp>
          <p:nvCxnSpPr>
            <p:cNvPr id="256" name="Straight Connector 255"/>
            <p:cNvCxnSpPr>
              <a:stCxn id="236" idx="0"/>
            </p:cNvCxnSpPr>
            <p:nvPr/>
          </p:nvCxnSpPr>
          <p:spPr>
            <a:xfrm rot="16200000" flipV="1">
              <a:off x="5245927" y="3586776"/>
              <a:ext cx="842896" cy="6985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304" name="Text Box 109"/>
            <p:cNvSpPr txBox="1">
              <a:spLocks noChangeArrowheads="1"/>
            </p:cNvSpPr>
            <p:nvPr/>
          </p:nvSpPr>
          <p:spPr bwMode="auto">
            <a:xfrm flipH="1">
              <a:off x="6102350" y="4400550"/>
              <a:ext cx="81756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/>
              <a:r>
                <a:rPr lang="en-US" sz="800"/>
                <a:t>Rural Subscribers</a:t>
              </a:r>
            </a:p>
            <a:p>
              <a:pPr algn="ctr"/>
              <a:r>
                <a:rPr lang="en-US" sz="800"/>
                <a:t>Served via P2MP</a:t>
              </a:r>
            </a:p>
          </p:txBody>
        </p:sp>
        <p:cxnSp>
          <p:nvCxnSpPr>
            <p:cNvPr id="258" name="Straight Connector 257"/>
            <p:cNvCxnSpPr>
              <a:stCxn id="244" idx="0"/>
            </p:cNvCxnSpPr>
            <p:nvPr/>
          </p:nvCxnSpPr>
          <p:spPr>
            <a:xfrm rot="16200000" flipV="1">
              <a:off x="5380078" y="3506600"/>
              <a:ext cx="1063542" cy="45085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37" idx="0"/>
            </p:cNvCxnSpPr>
            <p:nvPr/>
          </p:nvCxnSpPr>
          <p:spPr>
            <a:xfrm rot="16200000" flipV="1">
              <a:off x="5162598" y="3708205"/>
              <a:ext cx="1227042" cy="233362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38" idx="0"/>
            </p:cNvCxnSpPr>
            <p:nvPr/>
          </p:nvCxnSpPr>
          <p:spPr>
            <a:xfrm rot="16200000" flipV="1">
              <a:off x="6019036" y="3596303"/>
              <a:ext cx="742892" cy="20637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46" idx="0"/>
            </p:cNvCxnSpPr>
            <p:nvPr/>
          </p:nvCxnSpPr>
          <p:spPr>
            <a:xfrm rot="16200000" flipV="1">
              <a:off x="6111910" y="3519303"/>
              <a:ext cx="901630" cy="31115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39" idx="0"/>
              <a:endCxn id="275" idx="4"/>
            </p:cNvCxnSpPr>
            <p:nvPr/>
          </p:nvCxnSpPr>
          <p:spPr>
            <a:xfrm rot="5400000" flipH="1" flipV="1">
              <a:off x="6523880" y="3770906"/>
              <a:ext cx="1247678" cy="223838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47" idx="0"/>
              <a:endCxn id="275" idx="5"/>
            </p:cNvCxnSpPr>
            <p:nvPr/>
          </p:nvCxnSpPr>
          <p:spPr>
            <a:xfrm rot="16200000" flipV="1">
              <a:off x="6967568" y="3566931"/>
              <a:ext cx="780989" cy="142875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43" idx="0"/>
            </p:cNvCxnSpPr>
            <p:nvPr/>
          </p:nvCxnSpPr>
          <p:spPr>
            <a:xfrm rot="16200000" flipV="1">
              <a:off x="8045467" y="3009748"/>
              <a:ext cx="444465" cy="52070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53" idx="1"/>
            </p:cNvCxnSpPr>
            <p:nvPr/>
          </p:nvCxnSpPr>
          <p:spPr>
            <a:xfrm rot="10800000">
              <a:off x="8177213" y="2389104"/>
              <a:ext cx="609600" cy="177786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52" idx="3"/>
            </p:cNvCxnSpPr>
            <p:nvPr/>
          </p:nvCxnSpPr>
          <p:spPr>
            <a:xfrm>
              <a:off x="7392988" y="2681181"/>
              <a:ext cx="560387" cy="31430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45" idx="0"/>
              <a:endCxn id="275" idx="3"/>
            </p:cNvCxnSpPr>
            <p:nvPr/>
          </p:nvCxnSpPr>
          <p:spPr>
            <a:xfrm rot="5400000" flipH="1" flipV="1">
              <a:off x="6915163" y="3255800"/>
              <a:ext cx="325412" cy="309562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41" idx="0"/>
            </p:cNvCxnSpPr>
            <p:nvPr/>
          </p:nvCxnSpPr>
          <p:spPr>
            <a:xfrm rot="5400000" flipH="1" flipV="1">
              <a:off x="6027754" y="3333585"/>
              <a:ext cx="434941" cy="21590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endCxn id="254" idx="2"/>
            </p:cNvCxnSpPr>
            <p:nvPr/>
          </p:nvCxnSpPr>
          <p:spPr>
            <a:xfrm rot="16200000" flipV="1">
              <a:off x="8150245" y="1416028"/>
              <a:ext cx="509547" cy="382588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55" idx="2"/>
            </p:cNvCxnSpPr>
            <p:nvPr/>
          </p:nvCxnSpPr>
          <p:spPr>
            <a:xfrm rot="5400000">
              <a:off x="8686809" y="1587467"/>
              <a:ext cx="238106" cy="31115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40" idx="0"/>
            </p:cNvCxnSpPr>
            <p:nvPr/>
          </p:nvCxnSpPr>
          <p:spPr>
            <a:xfrm rot="16200000" flipV="1">
              <a:off x="7478761" y="3560578"/>
              <a:ext cx="1234979" cy="231775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1044"/>
            <p:cNvCxnSpPr>
              <a:stCxn id="240" idx="1"/>
            </p:cNvCxnSpPr>
            <p:nvPr/>
          </p:nvCxnSpPr>
          <p:spPr>
            <a:xfrm rot="10800000">
              <a:off x="8094663" y="4298718"/>
              <a:ext cx="93662" cy="19049"/>
            </a:xfrm>
            <a:prstGeom prst="curvedConnector2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Rectangle 272"/>
            <p:cNvSpPr/>
            <p:nvPr/>
          </p:nvSpPr>
          <p:spPr>
            <a:xfrm>
              <a:off x="5957888" y="2765312"/>
              <a:ext cx="44450" cy="46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/>
            </a:p>
          </p:txBody>
        </p:sp>
        <p:cxnSp>
          <p:nvCxnSpPr>
            <p:cNvPr id="274" name="Straight Connector 273"/>
            <p:cNvCxnSpPr>
              <a:stCxn id="273" idx="2"/>
            </p:cNvCxnSpPr>
            <p:nvPr/>
          </p:nvCxnSpPr>
          <p:spPr>
            <a:xfrm rot="16200000" flipH="1">
              <a:off x="5986476" y="2804983"/>
              <a:ext cx="360335" cy="373062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56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 xmlns:mv="urn:schemas-microsoft-com:mac:vml">
      <p:transition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49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9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711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to successful field area networks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7451726" cy="4608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Standards-based</a:t>
            </a:r>
          </a:p>
          <a:p>
            <a:pPr lvl="1"/>
            <a:r>
              <a:rPr lang="en-US" dirty="0" smtClean="0"/>
              <a:t>TCP/IP, 802.11, 802.3 Ethernet, 802.1x….</a:t>
            </a:r>
          </a:p>
          <a:p>
            <a:pPr lvl="1"/>
            <a:r>
              <a:rPr lang="en-US" dirty="0" smtClean="0"/>
              <a:t>Legacy protocol support: serial links, DNP3…</a:t>
            </a:r>
          </a:p>
          <a:p>
            <a:r>
              <a:rPr lang="en-US" dirty="0" smtClean="0"/>
              <a:t>High bandwidth &amp; low latency</a:t>
            </a:r>
          </a:p>
          <a:p>
            <a:pPr lvl="1"/>
            <a:r>
              <a:rPr lang="en-US" dirty="0" smtClean="0"/>
              <a:t>&gt; 10 Mbps throughput at each node, &lt; 1 ms latency per hop</a:t>
            </a:r>
          </a:p>
          <a:p>
            <a:r>
              <a:rPr lang="en-US" dirty="0" smtClean="0"/>
              <a:t>Resilient</a:t>
            </a:r>
          </a:p>
          <a:p>
            <a:pPr lvl="1"/>
            <a:r>
              <a:rPr lang="en-US" dirty="0" smtClean="0"/>
              <a:t>Self-organizing mesh, hardened equipment, can deliver &gt; 99.999%  system availability</a:t>
            </a:r>
          </a:p>
          <a:p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Multi-layer/multi-application model, enterprise-class </a:t>
            </a:r>
          </a:p>
          <a:p>
            <a:r>
              <a:rPr lang="en-US" dirty="0" smtClean="0"/>
              <a:t>Manageable</a:t>
            </a:r>
          </a:p>
          <a:p>
            <a:r>
              <a:rPr lang="en-US" dirty="0" smtClean="0"/>
              <a:t>Scalable to economically cover small areas to thousands of square miles</a:t>
            </a:r>
          </a:p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731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34688" y="1592263"/>
            <a:ext cx="3993412" cy="460851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Founded 2000, acquired by ABB in 2012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Products: Mesh routers, directional radios, network management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Attributes: High capacity, low latency, reliable, secure, adaptable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Field-proven success: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Installed for 10+ years, acquired by ABB in 2012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850+ customers in 50+ countries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60,000+ installed routers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Customers: utilities, oil and gas, mining, public safety, military and industrial applications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2897"/>
                </a:solidFill>
                <a:ea typeface="MS PGothic" pitchFamily="34" charset="-128"/>
              </a:rPr>
              <a:t>Tropos mesh network overview</a:t>
            </a:r>
            <a:endParaRPr lang="en-US" dirty="0">
              <a:solidFill>
                <a:srgbClr val="002897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005ADE"/>
                </a:solidFill>
              </a:rPr>
              <a:t>Wireless IP networks for mission-critical applications</a:t>
            </a:r>
            <a:endParaRPr lang="en-US" sz="4000" dirty="0" smtClean="0">
              <a:solidFill>
                <a:srgbClr val="005AD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  <p:pic>
        <p:nvPicPr>
          <p:cNvPr id="11" name="Picture 2" descr="screenshot1b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22276" y="1477044"/>
            <a:ext cx="3780032" cy="3760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 descr="20-00008-00 AN-80i, 122205-06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913" y="4214818"/>
            <a:ext cx="1256251" cy="130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ropos 732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588164" y="2452688"/>
            <a:ext cx="1828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technology is headed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17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automation communication challenges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6923769" cy="4608512"/>
          </a:xfrm>
        </p:spPr>
        <p:txBody>
          <a:bodyPr/>
          <a:lstStyle/>
          <a:p>
            <a:r>
              <a:rPr lang="en-US" dirty="0" smtClean="0"/>
              <a:t>Reliability of connections</a:t>
            </a:r>
          </a:p>
          <a:p>
            <a:r>
              <a:rPr lang="en-US" dirty="0" smtClean="0"/>
              <a:t>Network capacity headroom to enable future applications</a:t>
            </a:r>
          </a:p>
          <a:p>
            <a:r>
              <a:rPr lang="en-US" dirty="0" smtClean="0"/>
              <a:t>Low latency to support automation applications</a:t>
            </a:r>
          </a:p>
          <a:p>
            <a:r>
              <a:rPr lang="en-US" dirty="0" smtClean="0"/>
              <a:t>Support multiple applications with </a:t>
            </a:r>
            <a:r>
              <a:rPr lang="en-US" dirty="0" err="1" smtClean="0"/>
              <a:t>QoS</a:t>
            </a:r>
            <a:r>
              <a:rPr lang="en-US" dirty="0" smtClean="0"/>
              <a:t>, security and traffic segmentation</a:t>
            </a:r>
          </a:p>
          <a:p>
            <a:r>
              <a:rPr lang="en-US" dirty="0" smtClean="0"/>
              <a:t>Scalable to large number of devices covering large geographic areas</a:t>
            </a:r>
          </a:p>
          <a:p>
            <a:r>
              <a:rPr lang="en-US" dirty="0" smtClean="0"/>
              <a:t>Cost-effective</a:t>
            </a:r>
          </a:p>
          <a:p>
            <a:r>
              <a:rPr lang="en-US" dirty="0" smtClean="0"/>
              <a:t>Easy interoperability with edge devices, avoid stranded assets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Communicate with thousands of endpoints in large geographic </a:t>
            </a:r>
            <a:r>
              <a:rPr lang="en-US" dirty="0" smtClean="0"/>
              <a:t>areas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26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838" y="1592264"/>
            <a:ext cx="6694787" cy="460851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Interference mitigation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Longer range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System cost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Cybersecurity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Heterogeneous networks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Ease of installation and management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Smaller footprint endpoints (lower power consumption, lightweight routing stack, lower cost radios)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Heavily loaded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6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Tropos field area networks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smart grid applications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571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Tropos 4310 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5" y="3857628"/>
            <a:ext cx="916907" cy="630600"/>
          </a:xfrm>
          <a:prstGeom prst="rect">
            <a:avLst/>
          </a:prstGeom>
        </p:spPr>
      </p:pic>
      <p:pic>
        <p:nvPicPr>
          <p:cNvPr id="21" name="Picture 20" descr="Tropos 14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7" y="2643182"/>
            <a:ext cx="566615" cy="1199817"/>
          </a:xfrm>
          <a:prstGeom prst="rect">
            <a:avLst/>
          </a:prstGeom>
        </p:spPr>
      </p:pic>
      <p:pic>
        <p:nvPicPr>
          <p:cNvPr id="18" name="Picture 17" descr="Tropos 732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12198" y="1536591"/>
            <a:ext cx="708025" cy="10620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Tropos provides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cost-effective, standards-based wireless IP network communications system </a:t>
            </a:r>
          </a:p>
          <a:p>
            <a:pPr lvl="1"/>
            <a:r>
              <a:rPr lang="en-US" dirty="0" smtClean="0"/>
              <a:t>Hardware, software, management and analysis tools</a:t>
            </a:r>
          </a:p>
          <a:p>
            <a:pPr lvl="1"/>
            <a:r>
              <a:rPr lang="en-US" dirty="0" smtClean="0"/>
              <a:t>Ruggedized, weatherized equipment</a:t>
            </a:r>
          </a:p>
          <a:p>
            <a:pPr lvl="1"/>
            <a:r>
              <a:rPr lang="en-US" dirty="0" smtClean="0"/>
              <a:t>Carrier-class management</a:t>
            </a:r>
          </a:p>
          <a:p>
            <a:pPr lvl="1"/>
            <a:r>
              <a:rPr lang="en-US" dirty="0" smtClean="0"/>
              <a:t>Enterprise-class security</a:t>
            </a:r>
          </a:p>
          <a:p>
            <a:r>
              <a:rPr lang="en-US" dirty="0" smtClean="0"/>
              <a:t>An enabler for a diverse set of applications </a:t>
            </a:r>
          </a:p>
          <a:p>
            <a:pPr lvl="1"/>
            <a:r>
              <a:rPr lang="en-US" dirty="0" smtClean="0"/>
              <a:t>Hundreds of applications over one network</a:t>
            </a:r>
          </a:p>
          <a:p>
            <a:pPr lvl="1"/>
            <a:r>
              <a:rPr lang="en-US" dirty="0" smtClean="0"/>
              <a:t>Provides capacity for future applications</a:t>
            </a:r>
          </a:p>
          <a:p>
            <a:pPr lvl="1"/>
            <a:r>
              <a:rPr lang="en-US" dirty="0" smtClean="0"/>
              <a:t>IP-based applications ease rollout</a:t>
            </a:r>
          </a:p>
          <a:p>
            <a:pPr lvl="1"/>
            <a:r>
              <a:rPr lang="en-US" dirty="0" smtClean="0"/>
              <a:t>Field automation, SCADA, security and surveillance, mobile workforce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© ABB Group</a:t>
            </a:r>
          </a:p>
          <a:p>
            <a:endParaRPr lang="en-US" dirty="0" smtClean="0"/>
          </a:p>
        </p:txBody>
      </p:sp>
      <p:pic>
        <p:nvPicPr>
          <p:cNvPr id="16" name="Picture 3" descr="AN-80i  ASSEMBLY, 1' SYSTEM, FRONT, 122205-01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2199" y="4500570"/>
            <a:ext cx="630192" cy="86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Dashboard.bmp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219952" y="5500702"/>
            <a:ext cx="1116013" cy="5609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83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Tropos fits</a:t>
            </a:r>
            <a:endParaRPr lang="en-US" dirty="0"/>
          </a:p>
        </p:txBody>
      </p:sp>
      <p:sp>
        <p:nvSpPr>
          <p:cNvPr id="6" name="Textplatzhalter 3"/>
          <p:cNvSpPr txBox="1">
            <a:spLocks/>
          </p:cNvSpPr>
          <p:nvPr/>
        </p:nvSpPr>
        <p:spPr>
          <a:xfrm>
            <a:off x="252288" y="3933056"/>
            <a:ext cx="8712200" cy="216000"/>
          </a:xfrm>
          <a:prstGeom prst="rect">
            <a:avLst/>
          </a:prstGeo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628650" indent="-171450"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4738" indent="-160338" algn="l" defTabSz="914400" rtl="0" eaLnBrk="1" latinLnBrk="0" hangingPunct="1">
              <a:spcBef>
                <a:spcPts val="11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4000" marR="0" indent="-15240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November 2013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518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08038"/>
          </a:xfrm>
        </p:spPr>
        <p:txBody>
          <a:bodyPr/>
          <a:lstStyle/>
          <a:p>
            <a:r>
              <a:rPr lang="en-US" sz="2800" smtClean="0"/>
              <a:t>Applications Drive Bandwidth Requirements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57800" y="1336675"/>
            <a:ext cx="3810000" cy="491966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 smtClean="0"/>
              <a:t>Other high traffic applications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 Substation Video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 PHEV Station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 Mobile GIS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 AVL</a:t>
            </a:r>
          </a:p>
          <a:p>
            <a:pPr lvl="1">
              <a:spcBef>
                <a:spcPct val="50000"/>
              </a:spcBef>
            </a:pPr>
            <a:r>
              <a:rPr lang="en-US" dirty="0" smtClean="0"/>
              <a:t> …and more in the future</a:t>
            </a:r>
          </a:p>
          <a:p>
            <a:endParaRPr lang="en-US" dirty="0" smtClean="0"/>
          </a:p>
        </p:txBody>
      </p:sp>
      <p:pic>
        <p:nvPicPr>
          <p:cNvPr id="22532" name="Picture 4" descr="Application Requirementsv11.gif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7963" y="1482725"/>
            <a:ext cx="4941887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051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© ABB Group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ＭＳ Ｐゴシック"/>
              </a:rPr>
              <a:t>Higher tiers require more </a:t>
            </a:r>
            <a:r>
              <a:rPr lang="en-US" dirty="0">
                <a:cs typeface="ＭＳ Ｐゴシック"/>
              </a:rPr>
              <a:t>aggregate </a:t>
            </a:r>
            <a:r>
              <a:rPr lang="en-US" dirty="0" smtClean="0">
                <a:cs typeface="ＭＳ Ｐゴシック"/>
              </a:rPr>
              <a:t>bandwidth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>
                <a:cs typeface="ＭＳ Ｐゴシック"/>
              </a:rPr>
              <a:t>Same as </a:t>
            </a:r>
            <a:r>
              <a:rPr lang="en-US" dirty="0">
                <a:cs typeface="ＭＳ Ｐゴシック"/>
              </a:rPr>
              <a:t>enterprise </a:t>
            </a:r>
            <a:r>
              <a:rPr lang="en-US" dirty="0" smtClean="0">
                <a:cs typeface="ＭＳ Ｐゴシック"/>
              </a:rPr>
              <a:t>networks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E8EADE"/>
              </a:clrFrom>
              <a:clrTo>
                <a:srgbClr val="E8EADE">
                  <a:alpha val="0"/>
                </a:srgbClr>
              </a:clrTo>
            </a:clrChange>
            <a:duotone>
              <a:prstClr val="black"/>
              <a:srgbClr val="005AD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449388"/>
            <a:ext cx="842327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0" y="3356429"/>
            <a:ext cx="9144000" cy="961571"/>
          </a:xfrm>
          <a:prstGeom prst="roundRect">
            <a:avLst/>
          </a:prstGeom>
          <a:solidFill>
            <a:srgbClr val="660066">
              <a:alpha val="3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 algn="ctr">
              <a:spcBef>
                <a:spcPts val="11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Tropos Distribution </a:t>
            </a:r>
            <a:r>
              <a:rPr lang="en-US" dirty="0"/>
              <a:t>Area </a:t>
            </a:r>
            <a:r>
              <a:rPr lang="en-US" dirty="0" smtClean="0"/>
              <a:t>Network</a:t>
            </a:r>
          </a:p>
        </p:txBody>
      </p:sp>
      <p:pic>
        <p:nvPicPr>
          <p:cNvPr id="5" name="Picture 4" descr="TroposGridCom-update3_FINAL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32299" y="1342042"/>
            <a:ext cx="6844143" cy="50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to successful field area networks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7451726" cy="46085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Standards-based</a:t>
            </a:r>
          </a:p>
          <a:p>
            <a:pPr lvl="1"/>
            <a:r>
              <a:rPr lang="en-US" dirty="0" smtClean="0"/>
              <a:t>TCP/IP, 802.11, 802.3 Ethernet, 802.1x….</a:t>
            </a:r>
          </a:p>
          <a:p>
            <a:pPr lvl="1"/>
            <a:r>
              <a:rPr lang="en-US" dirty="0" smtClean="0"/>
              <a:t>Legacy protocol support: serial links, DNP3…</a:t>
            </a:r>
          </a:p>
          <a:p>
            <a:r>
              <a:rPr lang="en-US" dirty="0" smtClean="0"/>
              <a:t>High bandwidth &amp; low latency</a:t>
            </a:r>
          </a:p>
          <a:p>
            <a:pPr lvl="1"/>
            <a:r>
              <a:rPr lang="en-US" dirty="0" smtClean="0"/>
              <a:t>&gt; 10 Mbps throughput at each node, &lt; 1 ms latency per hop</a:t>
            </a:r>
          </a:p>
          <a:p>
            <a:r>
              <a:rPr lang="en-US" dirty="0" smtClean="0"/>
              <a:t>Resilient</a:t>
            </a:r>
          </a:p>
          <a:p>
            <a:pPr lvl="1"/>
            <a:r>
              <a:rPr lang="en-US" dirty="0" smtClean="0"/>
              <a:t>Self-organizing mesh, hardened equipment, can deliver &gt; 99.999%  system availability</a:t>
            </a:r>
          </a:p>
          <a:p>
            <a:r>
              <a:rPr lang="en-US" dirty="0" smtClean="0"/>
              <a:t>Secure</a:t>
            </a:r>
          </a:p>
          <a:p>
            <a:pPr lvl="1"/>
            <a:r>
              <a:rPr lang="en-US" dirty="0" smtClean="0"/>
              <a:t>Multi-layer/multi-application model, enterprise-class </a:t>
            </a:r>
          </a:p>
          <a:p>
            <a:r>
              <a:rPr lang="en-US" dirty="0" smtClean="0"/>
              <a:t>Manageable</a:t>
            </a:r>
          </a:p>
          <a:p>
            <a:r>
              <a:rPr lang="en-US" dirty="0" smtClean="0"/>
              <a:t>Scalable to economically cover small areas to thousands of square miles</a:t>
            </a:r>
          </a:p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 Group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55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4b09ffb-cec3-4bd1-bf19-ba7fc2ed7b52"/>
</p:tagLst>
</file>

<file path=ppt/theme/theme1.xml><?xml version="1.0" encoding="utf-8"?>
<a:theme xmlns:a="http://schemas.openxmlformats.org/drawingml/2006/main" name="blank">
  <a:themeElements>
    <a:clrScheme name="ABB Blau 2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5BD8FF"/>
      </a:accent3>
      <a:accent4>
        <a:srgbClr val="999999"/>
      </a:accent4>
      <a:accent5>
        <a:srgbClr val="666666"/>
      </a:accent5>
      <a:accent6>
        <a:srgbClr val="666666"/>
      </a:accent6>
      <a:hlink>
        <a:srgbClr val="5BD8FF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rmAutofit/>
      </a:bodyPr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20501</TotalTime>
  <Words>1739</Words>
  <Application>Microsoft Macintosh PowerPoint</Application>
  <PresentationFormat>On-screen Show (4:3)</PresentationFormat>
  <Paragraphs>366</Paragraphs>
  <Slides>33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blank</vt:lpstr>
      <vt:lpstr>Tropos field area networks</vt:lpstr>
      <vt:lpstr>Agenda</vt:lpstr>
      <vt:lpstr>Tropos mesh network overview</vt:lpstr>
      <vt:lpstr>What Tropos provides</vt:lpstr>
      <vt:lpstr>Where Tropos fits</vt:lpstr>
      <vt:lpstr>Applications Drive Bandwidth Requirements</vt:lpstr>
      <vt:lpstr>Higher tiers require more aggregate bandwidth</vt:lpstr>
      <vt:lpstr>Tropos Distribution Area Network</vt:lpstr>
      <vt:lpstr>Keys to successful field area networks</vt:lpstr>
      <vt:lpstr>Competitive landscape</vt:lpstr>
      <vt:lpstr>Architectural choices: Narrowband vs Broadband</vt:lpstr>
      <vt:lpstr>Selecting a network communications strategy</vt:lpstr>
      <vt:lpstr>Smart Networks fundamental to Smart Grid </vt:lpstr>
      <vt:lpstr>Architectural choices: Mesh vs Cellular </vt:lpstr>
      <vt:lpstr>Cellular vs. private networks</vt:lpstr>
      <vt:lpstr>In many situations, private is strongly preferred</vt:lpstr>
      <vt:lpstr>Public vs. private networks</vt:lpstr>
      <vt:lpstr>Architectural choices: Licensed vs Unlicensed</vt:lpstr>
      <vt:lpstr>Comparing licensed and unlicensed spectrum  </vt:lpstr>
      <vt:lpstr>Architectural choices: Broadband mesh vs AMI mesh</vt:lpstr>
      <vt:lpstr>Bandwidth and latency</vt:lpstr>
      <vt:lpstr>Architectural choices: Mesh vs Broadband PTMP</vt:lpstr>
      <vt:lpstr>Mesh architectures and applications</vt:lpstr>
      <vt:lpstr>Redundant paths, channels and bands</vt:lpstr>
      <vt:lpstr>PTMP and Mesh are Complementary</vt:lpstr>
      <vt:lpstr>GridCom Architecture: Mesh + PTMP</vt:lpstr>
      <vt:lpstr>What Mix of Mesh and PTMP Looks Like</vt:lpstr>
      <vt:lpstr>Summary</vt:lpstr>
      <vt:lpstr>Keys to successful field area networks</vt:lpstr>
      <vt:lpstr>Where technology is headed</vt:lpstr>
      <vt:lpstr>Field automation communication challenges</vt:lpstr>
      <vt:lpstr>Research Themes</vt:lpstr>
      <vt:lpstr>Tropos field area networks</vt:lpstr>
    </vt:vector>
  </TitlesOfParts>
  <Company>ABB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Schneider</dc:creator>
  <cp:lastModifiedBy>Amalavoyal Chari</cp:lastModifiedBy>
  <cp:revision>273</cp:revision>
  <dcterms:created xsi:type="dcterms:W3CDTF">2012-09-21T20:52:57Z</dcterms:created>
  <dcterms:modified xsi:type="dcterms:W3CDTF">2013-12-02T19:43:47Z</dcterms:modified>
</cp:coreProperties>
</file>